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9"/>
  </p:handout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7" r:id="rId11"/>
    <p:sldId id="266" r:id="rId12"/>
    <p:sldId id="265" r:id="rId13"/>
    <p:sldId id="268" r:id="rId14"/>
    <p:sldId id="272" r:id="rId15"/>
    <p:sldId id="273" r:id="rId16"/>
    <p:sldId id="274" r:id="rId17"/>
    <p:sldId id="271" r:id="rId1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2730" y="-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CA74F-705D-40CB-A415-74880405E74C}" type="datetimeFigureOut">
              <a:rPr lang="fr-CH" smtClean="0"/>
              <a:t>04.11.2014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4B327-9B07-4702-A8D4-6FF5769D21A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9401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4BD7-75EC-8845-A270-DFA3EB100DA4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0CAD-45F1-A64C-A3B2-804427CB58E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8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4BD7-75EC-8845-A270-DFA3EB100DA4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0CAD-45F1-A64C-A3B2-804427CB58E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26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4BD7-75EC-8845-A270-DFA3EB100DA4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0CAD-45F1-A64C-A3B2-804427CB58E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06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4BD7-75EC-8845-A270-DFA3EB100DA4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0CAD-45F1-A64C-A3B2-804427CB58E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32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4BD7-75EC-8845-A270-DFA3EB100DA4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0CAD-45F1-A64C-A3B2-804427CB58E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80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4BD7-75EC-8845-A270-DFA3EB100DA4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0CAD-45F1-A64C-A3B2-804427CB58E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5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4BD7-75EC-8845-A270-DFA3EB100DA4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0CAD-45F1-A64C-A3B2-804427CB58E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5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4BD7-75EC-8845-A270-DFA3EB100DA4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0CAD-45F1-A64C-A3B2-804427CB58E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86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4BD7-75EC-8845-A270-DFA3EB100DA4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0CAD-45F1-A64C-A3B2-804427CB58E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78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4BD7-75EC-8845-A270-DFA3EB100DA4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0CAD-45F1-A64C-A3B2-804427CB58E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7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4BD7-75EC-8845-A270-DFA3EB100DA4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0CAD-45F1-A64C-A3B2-804427CB58E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18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94BD7-75EC-8845-A270-DFA3EB100DA4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80CAD-45F1-A64C-A3B2-804427CB58E1}" type="slidenum">
              <a:rPr lang="en-US" smtClean="0"/>
              <a:t>‹N°›</a:t>
            </a:fld>
            <a:endParaRPr lang="en-US"/>
          </a:p>
        </p:txBody>
      </p:sp>
      <p:pic>
        <p:nvPicPr>
          <p:cNvPr id="7" name="Picture 6" descr="PowerPoint-mobility-lab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1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Présentation</a:t>
            </a:r>
            <a:r>
              <a:rPr lang="en-US" dirty="0" smtClean="0"/>
              <a:t> du </a:t>
            </a:r>
            <a:r>
              <a:rPr lang="en-US" dirty="0" err="1" smtClean="0"/>
              <a:t>Laboratoire</a:t>
            </a:r>
            <a:r>
              <a:rPr lang="en-US" dirty="0" smtClean="0"/>
              <a:t> de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Mobilité</a:t>
            </a:r>
            <a:r>
              <a:rPr lang="en-US" dirty="0" smtClean="0"/>
              <a:t> </a:t>
            </a:r>
            <a:r>
              <a:rPr lang="en-US" dirty="0" err="1" smtClean="0"/>
              <a:t>Sion</a:t>
            </a:r>
            <a:r>
              <a:rPr lang="en-US" dirty="0" smtClean="0"/>
              <a:t>-Valais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Conférence</a:t>
            </a:r>
            <a:r>
              <a:rPr lang="en-US" dirty="0" smtClean="0"/>
              <a:t> de </a:t>
            </a:r>
            <a:r>
              <a:rPr lang="en-US" dirty="0" err="1" smtClean="0"/>
              <a:t>presse</a:t>
            </a:r>
            <a:endParaRPr lang="en-US" dirty="0" smtClean="0"/>
          </a:p>
          <a:p>
            <a:r>
              <a:rPr lang="en-US" dirty="0" err="1" smtClean="0"/>
              <a:t>Sion</a:t>
            </a:r>
            <a:r>
              <a:rPr lang="en-US" dirty="0" smtClean="0"/>
              <a:t>, le 04 </a:t>
            </a:r>
            <a:r>
              <a:rPr lang="en-US" dirty="0" err="1" smtClean="0"/>
              <a:t>novembre</a:t>
            </a:r>
            <a:r>
              <a:rPr lang="en-US" dirty="0" smtClean="0"/>
              <a:t>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5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Business Intelligence pour VLS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Objectifs:</a:t>
            </a:r>
          </a:p>
          <a:p>
            <a:pPr lvl="1"/>
            <a:r>
              <a:rPr lang="fr-CH" dirty="0" smtClean="0"/>
              <a:t>Développer </a:t>
            </a:r>
            <a:r>
              <a:rPr lang="fr-CH" dirty="0"/>
              <a:t>de nouveaux outils de gestion pour mieux </a:t>
            </a:r>
            <a:r>
              <a:rPr lang="fr-CH" dirty="0" smtClean="0"/>
              <a:t>maîtriser </a:t>
            </a:r>
            <a:r>
              <a:rPr lang="fr-CH" dirty="0"/>
              <a:t>les coûts d’exploitation </a:t>
            </a:r>
          </a:p>
          <a:p>
            <a:pPr lvl="1"/>
            <a:r>
              <a:rPr lang="fr-CH" dirty="0" smtClean="0"/>
              <a:t>Développer de nouveaux outils d’aide à la décision et de planification  </a:t>
            </a:r>
          </a:p>
          <a:p>
            <a:pPr lvl="1"/>
            <a:r>
              <a:rPr lang="fr-CH" dirty="0" smtClean="0"/>
              <a:t>Développer de nouvelles interfaces clients pour augmenter l’attractivité du système.</a:t>
            </a:r>
          </a:p>
          <a:p>
            <a:pPr marL="0" indent="0">
              <a:buNone/>
            </a:pPr>
            <a:endParaRPr lang="fr-CH" dirty="0" smtClean="0"/>
          </a:p>
          <a:p>
            <a:pPr lvl="1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22606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Business Intelligence pour VLS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H" dirty="0" smtClean="0"/>
          </a:p>
          <a:p>
            <a:pPr marL="457200" lvl="1" indent="0">
              <a:buNone/>
            </a:pPr>
            <a:endParaRPr lang="fr-CH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40" y="1403991"/>
            <a:ext cx="5895832" cy="348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 smtClean="0"/>
          </a:p>
          <a:p>
            <a:r>
              <a:rPr lang="fr-CH" dirty="0" smtClean="0"/>
              <a:t>Démarrage phase I en décembre 2014</a:t>
            </a:r>
          </a:p>
          <a:p>
            <a:r>
              <a:rPr lang="fr-CH" dirty="0" smtClean="0"/>
              <a:t>1</a:t>
            </a:r>
            <a:r>
              <a:rPr lang="fr-CH" baseline="30000" dirty="0" smtClean="0"/>
              <a:t>er</a:t>
            </a:r>
            <a:r>
              <a:rPr lang="fr-CH" dirty="0" smtClean="0"/>
              <a:t> Résultats au début de l’été 2015</a:t>
            </a:r>
          </a:p>
          <a:p>
            <a:endParaRPr lang="fr-CH" dirty="0" smtClean="0"/>
          </a:p>
          <a:p>
            <a:pPr lvl="1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4090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Check-in / Be Out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H" dirty="0" smtClean="0"/>
              <a:t>Ambition: </a:t>
            </a:r>
          </a:p>
          <a:p>
            <a:pPr lvl="1"/>
            <a:r>
              <a:rPr lang="fr-CH" dirty="0" smtClean="0"/>
              <a:t>Eliminer le concept du billet dans les TP</a:t>
            </a:r>
          </a:p>
          <a:p>
            <a:pPr marL="457200" lvl="1" indent="0">
              <a:buNone/>
            </a:pPr>
            <a:endParaRPr lang="fr-CH" dirty="0" smtClean="0"/>
          </a:p>
          <a:p>
            <a:r>
              <a:rPr lang="fr-CH" dirty="0" smtClean="0"/>
              <a:t>Description de Check-in / Be Out:</a:t>
            </a:r>
          </a:p>
          <a:p>
            <a:pPr lvl="1"/>
            <a:r>
              <a:rPr lang="fr-CH" dirty="0" smtClean="0"/>
              <a:t>Le voyageur monte à bord du bus</a:t>
            </a:r>
          </a:p>
          <a:p>
            <a:pPr lvl="1"/>
            <a:r>
              <a:rPr lang="fr-CH" dirty="0" smtClean="0"/>
              <a:t>Il se connecte au WIFI avec son smartphone </a:t>
            </a:r>
          </a:p>
          <a:p>
            <a:pPr lvl="1"/>
            <a:r>
              <a:rPr lang="fr-CH" dirty="0" smtClean="0"/>
              <a:t>Arrivé à destination, il descend du bus</a:t>
            </a:r>
          </a:p>
          <a:p>
            <a:pPr lvl="1"/>
            <a:r>
              <a:rPr lang="fr-CH" dirty="0" smtClean="0"/>
              <a:t>La prestation lui est facturée après-coup</a:t>
            </a:r>
          </a:p>
          <a:p>
            <a:pPr lvl="1"/>
            <a:r>
              <a:rPr lang="fr-CH" dirty="0" smtClean="0"/>
              <a:t>Facturation du meilleur tarif selon l’utilisation</a:t>
            </a:r>
          </a:p>
          <a:p>
            <a:endParaRPr lang="fr-CH" dirty="0"/>
          </a:p>
          <a:p>
            <a:endParaRPr lang="fr-CH" dirty="0" smtClean="0"/>
          </a:p>
          <a:p>
            <a:pPr lvl="1"/>
            <a:endParaRPr lang="fr-CH" dirty="0"/>
          </a:p>
        </p:txBody>
      </p:sp>
      <p:pic>
        <p:nvPicPr>
          <p:cNvPr id="2050" name="Picture 2" descr="C:\Users\cinap\AppData\Local\Microsoft\Windows\Temporary Internet Files\Content.IE5\B5CW1M6A\07.52_WiFi.eps_thumbn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13" y="3123109"/>
            <a:ext cx="985008" cy="98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32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Check-in / Be Out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Innovation testée sur le réseau urbain des bus </a:t>
            </a:r>
            <a:r>
              <a:rPr lang="fr-CH" dirty="0" err="1" smtClean="0"/>
              <a:t>sédunois</a:t>
            </a:r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r>
              <a:rPr lang="fr-CH" dirty="0"/>
              <a:t>Délais: </a:t>
            </a:r>
          </a:p>
          <a:p>
            <a:pPr lvl="1"/>
            <a:r>
              <a:rPr lang="fr-CH" dirty="0" smtClean="0"/>
              <a:t>Planification en cours</a:t>
            </a:r>
          </a:p>
          <a:p>
            <a:pPr lvl="1"/>
            <a:r>
              <a:rPr lang="fr-CH" dirty="0" smtClean="0"/>
              <a:t>Phase I avec clients «choisis» durant les 6 premiers mois 2015</a:t>
            </a:r>
          </a:p>
          <a:p>
            <a:pPr marL="457200" lvl="1" indent="0">
              <a:buNone/>
            </a:pPr>
            <a:endParaRPr lang="fr-CH" dirty="0"/>
          </a:p>
          <a:p>
            <a:endParaRPr lang="fr-CH" dirty="0" smtClean="0"/>
          </a:p>
          <a:p>
            <a:pPr lvl="1"/>
            <a:endParaRPr lang="fr-CH" dirty="0"/>
          </a:p>
        </p:txBody>
      </p:sp>
      <p:pic>
        <p:nvPicPr>
          <p:cNvPr id="1026" name="Picture 2" descr="C:\Users\cinap\AppData\Local\Microsoft\Windows\Temporary Internet Files\Content.IE5\DKW20T02\PA_Front-18.tif_jpg_off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477" y="2205101"/>
            <a:ext cx="3848669" cy="256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03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 covoiturage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77769"/>
          </a:xfrm>
        </p:spPr>
        <p:txBody>
          <a:bodyPr>
            <a:normAutofit/>
          </a:bodyPr>
          <a:lstStyle/>
          <a:p>
            <a:r>
              <a:rPr lang="fr-CH" dirty="0" smtClean="0"/>
              <a:t>Ambition: faire du covoiturage un complément à l’offre TP traditionnelle</a:t>
            </a:r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pPr marL="0" indent="0">
              <a:buNone/>
            </a:pPr>
            <a:r>
              <a:rPr lang="fr-CH" dirty="0"/>
              <a:t>	</a:t>
            </a:r>
            <a:r>
              <a:rPr lang="fr-CH" dirty="0" smtClean="0">
                <a:sym typeface="Wingdings" panose="05000000000000000000" pitchFamily="2" charset="2"/>
              </a:rPr>
              <a:t> l</a:t>
            </a:r>
            <a:r>
              <a:rPr lang="fr-CH" dirty="0" smtClean="0"/>
              <a:t>e potentiel existe!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68" y="2862618"/>
            <a:ext cx="6019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26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 covoiturage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85546" cy="4525963"/>
          </a:xfrm>
        </p:spPr>
        <p:txBody>
          <a:bodyPr>
            <a:normAutofit/>
          </a:bodyPr>
          <a:lstStyle/>
          <a:p>
            <a:r>
              <a:rPr lang="fr-CH" dirty="0" smtClean="0"/>
              <a:t>Créer et proposer des offres de mobilités supplémentaires:</a:t>
            </a:r>
          </a:p>
          <a:p>
            <a:pPr lvl="1"/>
            <a:r>
              <a:rPr lang="fr-CH" dirty="0"/>
              <a:t>D</a:t>
            </a:r>
            <a:r>
              <a:rPr lang="fr-CH" dirty="0" smtClean="0"/>
              <a:t>ans des régions faiblement desservies</a:t>
            </a:r>
          </a:p>
          <a:p>
            <a:pPr lvl="1"/>
            <a:r>
              <a:rPr lang="fr-CH" dirty="0" smtClean="0"/>
              <a:t>Le soir ou les weekends </a:t>
            </a:r>
            <a:endParaRPr lang="fr-CH" dirty="0"/>
          </a:p>
          <a:p>
            <a:endParaRPr lang="fr-CH" dirty="0" smtClean="0"/>
          </a:p>
          <a:p>
            <a:pPr lvl="1"/>
            <a:endParaRPr lang="fr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1417638"/>
            <a:ext cx="120967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74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 covoiturage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Lancement du projet dans 2 zones (en cours de définition):</a:t>
            </a:r>
          </a:p>
          <a:p>
            <a:pPr lvl="1"/>
            <a:r>
              <a:rPr lang="fr-CH" dirty="0" smtClean="0"/>
              <a:t>Une zone dans le Chablais</a:t>
            </a:r>
          </a:p>
          <a:p>
            <a:pPr lvl="1"/>
            <a:r>
              <a:rPr lang="fr-CH" dirty="0" smtClean="0"/>
              <a:t>Une zone dans le Valais Central</a:t>
            </a:r>
          </a:p>
          <a:p>
            <a:r>
              <a:rPr lang="fr-CH" dirty="0" smtClean="0"/>
              <a:t>Planification en cours</a:t>
            </a:r>
          </a:p>
          <a:p>
            <a:r>
              <a:rPr lang="fr-CH" dirty="0" smtClean="0"/>
              <a:t>Démarrage </a:t>
            </a:r>
            <a:r>
              <a:rPr lang="fr-CH" smtClean="0"/>
              <a:t>au printemps 2015 </a:t>
            </a:r>
            <a:r>
              <a:rPr lang="fr-CH" dirty="0" smtClean="0"/>
              <a:t>pour une durée de 2 ans minimum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01891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Q:\ORG-PA-MI\06 Projekte\Laboratoire de la Mobilité\Identité visuelle\Logo Mobility Lab\Formats logo mobility lab\JPEG\MEDIUM\Logo mobility lab-300dpi-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24632"/>
            <a:ext cx="6404044" cy="139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656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Pourquoi un </a:t>
            </a:r>
            <a:r>
              <a:rPr lang="fr-CH" dirty="0" err="1" smtClean="0"/>
              <a:t>Mobility</a:t>
            </a:r>
            <a:r>
              <a:rPr lang="fr-CH" dirty="0" smtClean="0"/>
              <a:t> </a:t>
            </a:r>
            <a:r>
              <a:rPr lang="fr-CH" dirty="0" err="1" smtClean="0"/>
              <a:t>Lab</a:t>
            </a:r>
            <a:r>
              <a:rPr lang="fr-CH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H" dirty="0" smtClean="0"/>
              <a:t>Le monde change! La mobilité aussi!</a:t>
            </a:r>
          </a:p>
          <a:p>
            <a:pPr lvl="1"/>
            <a:r>
              <a:rPr lang="fr-CH" dirty="0" smtClean="0"/>
              <a:t>Voitures et vélos se partagent</a:t>
            </a:r>
          </a:p>
          <a:p>
            <a:pPr lvl="1"/>
            <a:r>
              <a:rPr lang="fr-CH" dirty="0" smtClean="0"/>
              <a:t>Le billet de bus s’achète via smartphone</a:t>
            </a:r>
          </a:p>
          <a:p>
            <a:pPr lvl="1"/>
            <a:r>
              <a:rPr lang="fr-CH" dirty="0" smtClean="0"/>
              <a:t>Le train fait office de bureau</a:t>
            </a:r>
          </a:p>
          <a:p>
            <a:pPr lvl="1"/>
            <a:r>
              <a:rPr lang="fr-CH" dirty="0" smtClean="0"/>
              <a:t>Les villes draguent les marcheurs</a:t>
            </a:r>
          </a:p>
          <a:p>
            <a:pPr lvl="1"/>
            <a:r>
              <a:rPr lang="fr-CH" dirty="0" smtClean="0"/>
              <a:t>Les jeunes boudent le permis de conduire</a:t>
            </a:r>
          </a:p>
          <a:p>
            <a:endParaRPr lang="fr-CH" dirty="0" smtClean="0"/>
          </a:p>
          <a:p>
            <a:r>
              <a:rPr lang="fr-CH" dirty="0" smtClean="0"/>
              <a:t>Il faut imaginer les solutions de mobilité de demain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98540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Qu’est-ce que le </a:t>
            </a:r>
            <a:r>
              <a:rPr lang="fr-CH" dirty="0" err="1" smtClean="0"/>
              <a:t>Mobility</a:t>
            </a:r>
            <a:r>
              <a:rPr lang="fr-CH" dirty="0" smtClean="0"/>
              <a:t> </a:t>
            </a:r>
            <a:r>
              <a:rPr lang="fr-CH" dirty="0" err="1" smtClean="0"/>
              <a:t>Lab</a:t>
            </a:r>
            <a:r>
              <a:rPr lang="fr-CH" dirty="0" smtClean="0"/>
              <a:t>?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Un cercle de réflexion, de développement et d’action</a:t>
            </a:r>
          </a:p>
          <a:p>
            <a:r>
              <a:rPr lang="fr-CH" dirty="0" smtClean="0"/>
              <a:t>Une plateforme d’expérimentation grandeur nature </a:t>
            </a:r>
          </a:p>
          <a:p>
            <a:r>
              <a:rPr lang="fr-CH" dirty="0" smtClean="0"/>
              <a:t>Une mise en commun des compétences de partenaires issus des milieux académiques, privés et publics. 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62894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 fonctionnement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H" dirty="0" smtClean="0"/>
              <a:t>Une organisation virtuelle qui s’appuie sur les moyens matériels et ressources existantes des partenaires</a:t>
            </a:r>
          </a:p>
          <a:p>
            <a:endParaRPr lang="fr-CH" dirty="0" smtClean="0"/>
          </a:p>
          <a:p>
            <a:r>
              <a:rPr lang="fr-CH" dirty="0"/>
              <a:t>Un comité opérationnel qui veille au bon fonctionnement des activités:</a:t>
            </a:r>
          </a:p>
          <a:p>
            <a:pPr lvl="1"/>
            <a:r>
              <a:rPr lang="fr-CH" dirty="0"/>
              <a:t>Recherches d’idées</a:t>
            </a:r>
          </a:p>
          <a:p>
            <a:pPr lvl="1"/>
            <a:r>
              <a:rPr lang="fr-CH" dirty="0"/>
              <a:t>Choix, organisation, suivi et évaluation des projets</a:t>
            </a:r>
          </a:p>
          <a:p>
            <a:pPr lvl="1"/>
            <a:r>
              <a:rPr lang="fr-CH" dirty="0"/>
              <a:t>Communication</a:t>
            </a:r>
          </a:p>
          <a:p>
            <a:endParaRPr lang="fr-CH" dirty="0" smtClean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06744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 fonctionnement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Collaboration ouverte à d’autres partenaires dans le cadre des projets spécifiques</a:t>
            </a:r>
          </a:p>
          <a:p>
            <a:endParaRPr lang="fr-CH" dirty="0" smtClean="0"/>
          </a:p>
          <a:p>
            <a:r>
              <a:rPr lang="fr-CH" dirty="0"/>
              <a:t>Le financement des projets spécifiques est déterminé </a:t>
            </a:r>
            <a:r>
              <a:rPr lang="fr-CH" dirty="0" smtClean="0"/>
              <a:t>individuellement</a:t>
            </a:r>
          </a:p>
          <a:p>
            <a:endParaRPr lang="fr-CH" dirty="0"/>
          </a:p>
          <a:p>
            <a:r>
              <a:rPr lang="fr-CH" dirty="0" smtClean="0"/>
              <a:t>Un </a:t>
            </a:r>
            <a:r>
              <a:rPr lang="fr-CH" dirty="0"/>
              <a:t>accord de collaboration sur 5 </a:t>
            </a:r>
            <a:r>
              <a:rPr lang="fr-CH" dirty="0" smtClean="0"/>
              <a:t>ans au moins</a:t>
            </a:r>
            <a:endParaRPr lang="fr-CH" dirty="0"/>
          </a:p>
          <a:p>
            <a:endParaRPr lang="fr-CH" dirty="0" smtClean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87428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Les premiers projets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4 Projets marquent le lancement concret des activités du laboratoire:</a:t>
            </a:r>
          </a:p>
          <a:p>
            <a:pPr lvl="1"/>
            <a:r>
              <a:rPr lang="fr-CH" dirty="0" smtClean="0"/>
              <a:t>Etablissement de la typologie du choix modal dans l’agglomération </a:t>
            </a:r>
            <a:r>
              <a:rPr lang="fr-CH" dirty="0" err="1" smtClean="0"/>
              <a:t>sédunoise</a:t>
            </a:r>
            <a:endParaRPr lang="fr-CH" dirty="0" smtClean="0"/>
          </a:p>
          <a:p>
            <a:pPr lvl="1"/>
            <a:r>
              <a:rPr lang="fr-CH" dirty="0" smtClean="0"/>
              <a:t>Business intelligence pour système de vélos en libre-service (VLS)</a:t>
            </a:r>
          </a:p>
          <a:p>
            <a:pPr lvl="1"/>
            <a:r>
              <a:rPr lang="fr-CH" dirty="0" smtClean="0"/>
              <a:t>Check-in / Be Out </a:t>
            </a:r>
            <a:r>
              <a:rPr lang="fr-CH" dirty="0" smtClean="0">
                <a:sym typeface="Wingdings" panose="05000000000000000000" pitchFamily="2" charset="2"/>
              </a:rPr>
              <a:t> une technologie qui permet d’éliminer le concept de billet dans les TP</a:t>
            </a:r>
          </a:p>
          <a:p>
            <a:pPr lvl="1"/>
            <a:r>
              <a:rPr lang="fr-CH" dirty="0" smtClean="0">
                <a:sym typeface="Wingdings" panose="05000000000000000000" pitchFamily="2" charset="2"/>
              </a:rPr>
              <a:t>Le covoiturage comme complément à l’offre TP</a:t>
            </a:r>
            <a:endParaRPr lang="fr-CH" dirty="0" smtClean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61714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</a:t>
            </a:r>
            <a:r>
              <a:rPr lang="fr-CH" dirty="0" smtClean="0"/>
              <a:t>a </a:t>
            </a:r>
            <a:r>
              <a:rPr lang="fr-CH" dirty="0"/>
              <a:t>typologie du choix modal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Analyser à l’échelle de l’agglomération de Sion:</a:t>
            </a:r>
          </a:p>
          <a:p>
            <a:pPr lvl="1"/>
            <a:r>
              <a:rPr lang="fr-CH" dirty="0"/>
              <a:t>L</a:t>
            </a:r>
            <a:r>
              <a:rPr lang="fr-CH" dirty="0" smtClean="0"/>
              <a:t>es pratiques de mobilité</a:t>
            </a:r>
          </a:p>
          <a:p>
            <a:pPr lvl="1"/>
            <a:r>
              <a:rPr lang="fr-CH" dirty="0" smtClean="0"/>
              <a:t>L’usage et la perception des transports publics</a:t>
            </a:r>
          </a:p>
          <a:p>
            <a:pPr lvl="1"/>
            <a:r>
              <a:rPr lang="fr-CH" dirty="0" smtClean="0"/>
              <a:t>L’adéquation entre l’offre et la demande</a:t>
            </a:r>
          </a:p>
          <a:p>
            <a:pPr marL="457200" lvl="1" indent="0">
              <a:buNone/>
            </a:pPr>
            <a:endParaRPr lang="fr-CH" dirty="0" smtClean="0"/>
          </a:p>
          <a:p>
            <a:r>
              <a:rPr lang="fr-CH" dirty="0" smtClean="0"/>
              <a:t>Réalisation d’une large enquête de mobilité</a:t>
            </a:r>
          </a:p>
        </p:txBody>
      </p:sp>
    </p:spTree>
    <p:extLst>
      <p:ext uri="{BB962C8B-B14F-4D97-AF65-F5344CB8AC3E}">
        <p14:creationId xmlns:p14="http://schemas.microsoft.com/office/powerpoint/2010/main" val="263657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</a:t>
            </a:r>
            <a:r>
              <a:rPr lang="fr-CH" dirty="0" smtClean="0"/>
              <a:t>a </a:t>
            </a:r>
            <a:r>
              <a:rPr lang="fr-CH" dirty="0"/>
              <a:t>typologie du choix modal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H" dirty="0" smtClean="0"/>
              <a:t>Les résultats permettront: </a:t>
            </a:r>
          </a:p>
          <a:p>
            <a:pPr lvl="1"/>
            <a:r>
              <a:rPr lang="fr-CH" dirty="0"/>
              <a:t>D</a:t>
            </a:r>
            <a:r>
              <a:rPr lang="fr-CH" dirty="0" smtClean="0"/>
              <a:t>’identifier les potentiels de report modal vers les transports publics</a:t>
            </a:r>
          </a:p>
          <a:p>
            <a:pPr lvl="1"/>
            <a:r>
              <a:rPr lang="fr-CH" dirty="0" smtClean="0"/>
              <a:t>D’identifier et définir les actions à développer en matière d’offre alternative à la voiture individuelle</a:t>
            </a:r>
          </a:p>
          <a:p>
            <a:endParaRPr lang="fr-CH" dirty="0" smtClean="0"/>
          </a:p>
          <a:p>
            <a:r>
              <a:rPr lang="fr-CH" dirty="0" smtClean="0"/>
              <a:t>Délais: </a:t>
            </a:r>
          </a:p>
          <a:p>
            <a:pPr lvl="1"/>
            <a:r>
              <a:rPr lang="fr-CH" dirty="0"/>
              <a:t>D</a:t>
            </a:r>
            <a:r>
              <a:rPr lang="fr-CH" dirty="0" smtClean="0"/>
              <a:t>émarrage en novembre 2014</a:t>
            </a:r>
          </a:p>
          <a:p>
            <a:pPr lvl="1"/>
            <a:r>
              <a:rPr lang="fr-CH" dirty="0" smtClean="0"/>
              <a:t>Résultats au début de l’été 2015</a:t>
            </a:r>
          </a:p>
          <a:p>
            <a:endParaRPr lang="fr-CH" dirty="0" smtClean="0"/>
          </a:p>
          <a:p>
            <a:endParaRPr lang="fr-CH" dirty="0" smtClean="0"/>
          </a:p>
          <a:p>
            <a:pPr lvl="1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55782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Business Intelligence pour VLS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Constat:</a:t>
            </a:r>
          </a:p>
          <a:p>
            <a:pPr lvl="1"/>
            <a:r>
              <a:rPr lang="fr-CH" dirty="0"/>
              <a:t>L</a:t>
            </a:r>
            <a:r>
              <a:rPr lang="fr-CH" dirty="0" smtClean="0"/>
              <a:t>es systèmes de mobilité partagée représentent des investissements importants</a:t>
            </a:r>
          </a:p>
          <a:p>
            <a:pPr lvl="1"/>
            <a:r>
              <a:rPr lang="fr-CH" dirty="0" smtClean="0"/>
              <a:t>Les coûts d’exploitation de ces systèmes sont élevés</a:t>
            </a:r>
          </a:p>
          <a:p>
            <a:pPr lvl="1"/>
            <a:r>
              <a:rPr lang="fr-CH" dirty="0" smtClean="0"/>
              <a:t>Les usagers ont-ils les bonnes informations?</a:t>
            </a:r>
          </a:p>
          <a:p>
            <a:pPr lvl="1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5123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EBE4D1"/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559</Words>
  <Application>Microsoft Office PowerPoint</Application>
  <PresentationFormat>Affichage à l'écran (4:3)</PresentationFormat>
  <Paragraphs>106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Office Theme</vt:lpstr>
      <vt:lpstr>Présentation du Laboratoire de la Mobilité Sion-Valais</vt:lpstr>
      <vt:lpstr>Pourquoi un Mobility Lab?</vt:lpstr>
      <vt:lpstr>Qu’est-ce que le Mobility Lab?</vt:lpstr>
      <vt:lpstr>Le fonctionnement</vt:lpstr>
      <vt:lpstr>Le fonctionnement</vt:lpstr>
      <vt:lpstr>Les premiers projets</vt:lpstr>
      <vt:lpstr>La typologie du choix modal</vt:lpstr>
      <vt:lpstr>La typologie du choix modal</vt:lpstr>
      <vt:lpstr>Business Intelligence pour VLS</vt:lpstr>
      <vt:lpstr>Business Intelligence pour VLS</vt:lpstr>
      <vt:lpstr>Business Intelligence pour VLS</vt:lpstr>
      <vt:lpstr>Check-in / Be Out</vt:lpstr>
      <vt:lpstr>Check-in / Be Out</vt:lpstr>
      <vt:lpstr>Le covoiturage</vt:lpstr>
      <vt:lpstr>Le covoiturage</vt:lpstr>
      <vt:lpstr>Le covoiturage</vt:lpstr>
      <vt:lpstr>Présentation PowerPoint</vt:lpstr>
    </vt:vector>
  </TitlesOfParts>
  <Company>EPFL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Michaël Thémans</dc:creator>
  <cp:lastModifiedBy>SCI</cp:lastModifiedBy>
  <cp:revision>35</cp:revision>
  <cp:lastPrinted>2014-11-04T13:23:29Z</cp:lastPrinted>
  <dcterms:created xsi:type="dcterms:W3CDTF">2014-10-30T08:00:13Z</dcterms:created>
  <dcterms:modified xsi:type="dcterms:W3CDTF">2014-11-04T13:25:42Z</dcterms:modified>
</cp:coreProperties>
</file>