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4" r:id="rId18"/>
  </p:sldIdLst>
  <p:sldSz cx="9144000" cy="6858000" type="screen4x3"/>
  <p:notesSz cx="6797675" cy="9928225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82B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50" y="-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18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486F581-A8EA-47AE-A32A-4A8023CA58E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7707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 smtClean="0"/>
              <a:t>Cliquez pour modifier les styles du texte du masque</a:t>
            </a:r>
          </a:p>
          <a:p>
            <a:pPr lvl="1"/>
            <a:r>
              <a:rPr lang="fr-CH" noProof="0" smtClean="0"/>
              <a:t>Deuxième niveau</a:t>
            </a:r>
          </a:p>
          <a:p>
            <a:pPr lvl="2"/>
            <a:r>
              <a:rPr lang="fr-CH" noProof="0" smtClean="0"/>
              <a:t>Troisième niveau</a:t>
            </a:r>
          </a:p>
          <a:p>
            <a:pPr lvl="3"/>
            <a:r>
              <a:rPr lang="fr-CH" noProof="0" smtClean="0"/>
              <a:t>Quatrième niveau</a:t>
            </a:r>
          </a:p>
          <a:p>
            <a:pPr lvl="4"/>
            <a:r>
              <a:rPr lang="fr-CH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5F2E6EB-C715-4DFE-8DF4-8D03F6ED278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8403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8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fr-CH" noProof="0" smtClean="0"/>
              <a:t>Cliquez pour modifier le style du titre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CH" noProof="0" smtClean="0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3E695-DF00-40AB-B04C-D198E4B179C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5428-42FD-4BDB-9433-FEB4F252AEBA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D7BF-44D3-44A1-9BD9-51F338217F51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2CD1-AC75-413A-8D08-71A3A04CB0E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7033E-C32D-43A8-9BCE-96E8FA37453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0513-B559-4B69-B431-60A21EE141F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8F4A-9D07-4869-906B-E3E04C5F1BAA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01940-5B01-4745-8CF3-FC9377D0ECB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AC45-DFB1-42F7-A935-B27CD583A7B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Nom de la diapositive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C7FF0-C3AB-4B83-A68C-5BB441B6227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smtClean="0"/>
              <a:t>Cliquez pour modifier le style du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Cliquez pour modifier les styles 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0" name="Rectangle 18"/>
          <p:cNvSpPr>
            <a:spLocks noChangeArrowheads="1"/>
          </p:cNvSpPr>
          <p:nvPr userDrawn="1"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fr-CH" dirty="0"/>
              <a:t>Nom de la diapositive</a:t>
            </a:r>
          </a:p>
        </p:txBody>
      </p:sp>
      <p:sp>
        <p:nvSpPr>
          <p:cNvPr id="1032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1033" name="Picture 20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CBAFC27A-D2BE-4505-BCF6-51623BBD3E4D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E1282B"/>
          </a:solidFill>
          <a:latin typeface="+mn-lt"/>
        </a:defRPr>
      </a:lvl2pPr>
      <a:lvl3pPr marL="1143000" indent="-2206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836783"/>
            <a:ext cx="7772400" cy="2657138"/>
          </a:xfrm>
          <a:noFill/>
          <a:ln w="28575"/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fr-CH" b="1" dirty="0" err="1" smtClean="0"/>
              <a:t>Bericht</a:t>
            </a:r>
            <a:r>
              <a:rPr lang="fr-CH" b="1" dirty="0" smtClean="0"/>
              <a:t> </a:t>
            </a:r>
            <a:r>
              <a:rPr lang="fr-CH" b="1" dirty="0" err="1" smtClean="0"/>
              <a:t>über</a:t>
            </a:r>
            <a:r>
              <a:rPr lang="fr-CH" b="1" dirty="0" smtClean="0"/>
              <a:t> die </a:t>
            </a:r>
            <a:r>
              <a:rPr lang="fr-CH" b="1" dirty="0" err="1" smtClean="0"/>
              <a:t>Bedarfsplanung</a:t>
            </a:r>
            <a:r>
              <a:rPr lang="fr-CH" b="1" dirty="0" smtClean="0"/>
              <a:t> </a:t>
            </a:r>
            <a:r>
              <a:rPr lang="fr-CH" b="1" dirty="0" err="1"/>
              <a:t>für</a:t>
            </a:r>
            <a:r>
              <a:rPr lang="fr-CH" b="1" dirty="0"/>
              <a:t> </a:t>
            </a:r>
            <a:r>
              <a:rPr lang="fr-CH" b="1" dirty="0" err="1"/>
              <a:t>Personen</a:t>
            </a:r>
            <a:r>
              <a:rPr lang="fr-CH" b="1" dirty="0"/>
              <a:t> mit </a:t>
            </a:r>
            <a:r>
              <a:rPr lang="fr-CH" b="1" dirty="0" err="1" smtClean="0"/>
              <a:t>Behinderung</a:t>
            </a:r>
            <a:r>
              <a:rPr lang="fr-CH" dirty="0" smtClean="0">
                <a:solidFill>
                  <a:srgbClr val="00B050"/>
                </a:solidFill>
              </a:rPr>
              <a:t/>
            </a:r>
            <a:br>
              <a:rPr lang="fr-CH" dirty="0" smtClean="0">
                <a:solidFill>
                  <a:srgbClr val="00B050"/>
                </a:solidFill>
              </a:rPr>
            </a:br>
            <a:r>
              <a:rPr lang="fr-CH" b="1" dirty="0" smtClean="0"/>
              <a:t>2012-2016</a:t>
            </a:r>
            <a:r>
              <a:rPr lang="fr-CH" b="1" dirty="0" smtClean="0">
                <a:solidFill>
                  <a:srgbClr val="FF0000"/>
                </a:solidFill>
              </a:rPr>
              <a:t/>
            </a:r>
            <a:br>
              <a:rPr lang="fr-CH" b="1" dirty="0" smtClean="0">
                <a:solidFill>
                  <a:srgbClr val="FF0000"/>
                </a:solidFill>
              </a:rPr>
            </a:br>
            <a:endParaRPr lang="fr-CH" sz="1800" b="1" dirty="0" smtClean="0">
              <a:solidFill>
                <a:srgbClr val="00B05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933056"/>
            <a:ext cx="7776864" cy="1440160"/>
          </a:xfrm>
        </p:spPr>
        <p:txBody>
          <a:bodyPr/>
          <a:lstStyle/>
          <a:p>
            <a:pPr eaLnBrk="1" hangingPunct="1"/>
            <a:r>
              <a:rPr lang="fr-CH" b="1" dirty="0" smtClean="0">
                <a:solidFill>
                  <a:srgbClr val="333333"/>
                </a:solidFill>
              </a:rPr>
              <a:t>Esther </a:t>
            </a:r>
            <a:r>
              <a:rPr lang="fr-CH" b="1" dirty="0" err="1" smtClean="0">
                <a:solidFill>
                  <a:srgbClr val="333333"/>
                </a:solidFill>
              </a:rPr>
              <a:t>Waeber-Kalbermatten</a:t>
            </a:r>
            <a:endParaRPr lang="fr-CH" b="1" dirty="0" smtClean="0">
              <a:solidFill>
                <a:srgbClr val="333333"/>
              </a:solidFill>
            </a:endParaRPr>
          </a:p>
          <a:p>
            <a:pPr eaLnBrk="1" hangingPunct="1"/>
            <a:r>
              <a:rPr lang="fr-CH" b="1" dirty="0" smtClean="0">
                <a:solidFill>
                  <a:srgbClr val="333333"/>
                </a:solidFill>
              </a:rPr>
              <a:t> </a:t>
            </a:r>
            <a:r>
              <a:rPr lang="fr-CH" b="1" dirty="0" err="1" smtClean="0">
                <a:solidFill>
                  <a:srgbClr val="333333"/>
                </a:solidFill>
              </a:rPr>
              <a:t>Departement</a:t>
            </a:r>
            <a:r>
              <a:rPr lang="fr-CH" b="1" dirty="0" smtClean="0">
                <a:solidFill>
                  <a:srgbClr val="333333"/>
                </a:solidFill>
              </a:rPr>
              <a:t> </a:t>
            </a:r>
            <a:r>
              <a:rPr lang="fr-CH" b="1" dirty="0" err="1" smtClean="0">
                <a:solidFill>
                  <a:srgbClr val="333333"/>
                </a:solidFill>
              </a:rPr>
              <a:t>für</a:t>
            </a:r>
            <a:r>
              <a:rPr lang="fr-CH" b="1" dirty="0" smtClean="0">
                <a:solidFill>
                  <a:srgbClr val="333333"/>
                </a:solidFill>
              </a:rPr>
              <a:t> </a:t>
            </a:r>
            <a:r>
              <a:rPr lang="fr-CH" b="1" dirty="0" err="1" smtClean="0">
                <a:solidFill>
                  <a:srgbClr val="333333"/>
                </a:solidFill>
              </a:rPr>
              <a:t>Gesundheit</a:t>
            </a:r>
            <a:r>
              <a:rPr lang="fr-CH" b="1" dirty="0" smtClean="0">
                <a:solidFill>
                  <a:srgbClr val="333333"/>
                </a:solidFill>
              </a:rPr>
              <a:t>, </a:t>
            </a:r>
            <a:r>
              <a:rPr lang="fr-CH" b="1" dirty="0" err="1" smtClean="0">
                <a:solidFill>
                  <a:srgbClr val="333333"/>
                </a:solidFill>
              </a:rPr>
              <a:t>Soziales</a:t>
            </a:r>
            <a:r>
              <a:rPr lang="fr-CH" b="1" dirty="0" smtClean="0">
                <a:solidFill>
                  <a:srgbClr val="333333"/>
                </a:solidFill>
              </a:rPr>
              <a:t> </a:t>
            </a:r>
            <a:r>
              <a:rPr lang="fr-CH" b="1" dirty="0" err="1" smtClean="0">
                <a:solidFill>
                  <a:srgbClr val="333333"/>
                </a:solidFill>
              </a:rPr>
              <a:t>und</a:t>
            </a:r>
            <a:r>
              <a:rPr lang="fr-CH" b="1" dirty="0" smtClean="0">
                <a:solidFill>
                  <a:srgbClr val="333333"/>
                </a:solidFill>
              </a:rPr>
              <a:t> </a:t>
            </a:r>
            <a:r>
              <a:rPr lang="fr-CH" b="1" dirty="0" err="1" smtClean="0">
                <a:solidFill>
                  <a:srgbClr val="333333"/>
                </a:solidFill>
              </a:rPr>
              <a:t>Kultur</a:t>
            </a:r>
            <a:endParaRPr lang="fr-CH" b="1" dirty="0" smtClean="0">
              <a:solidFill>
                <a:srgbClr val="333333"/>
              </a:solidFill>
            </a:endParaRPr>
          </a:p>
          <a:p>
            <a:pPr eaLnBrk="1" hangingPunct="1"/>
            <a:endParaRPr lang="fr-CH" b="1" dirty="0" smtClean="0">
              <a:solidFill>
                <a:srgbClr val="333333"/>
              </a:solidFill>
            </a:endParaRPr>
          </a:p>
          <a:p>
            <a:pPr eaLnBrk="1" hangingPunct="1"/>
            <a:endParaRPr lang="fr-CH" b="1" dirty="0">
              <a:solidFill>
                <a:srgbClr val="333333"/>
              </a:solidFill>
            </a:endParaRPr>
          </a:p>
          <a:p>
            <a:pPr eaLnBrk="1" hangingPunct="1"/>
            <a:r>
              <a:rPr lang="fr-CH" sz="1600" b="1" dirty="0" err="1" smtClean="0">
                <a:solidFill>
                  <a:srgbClr val="333333"/>
                </a:solidFill>
              </a:rPr>
              <a:t>Medienkonferenz</a:t>
            </a:r>
            <a:r>
              <a:rPr lang="fr-CH" sz="1600" b="1" dirty="0" smtClean="0">
                <a:solidFill>
                  <a:srgbClr val="333333"/>
                </a:solidFill>
              </a:rPr>
              <a:t> </a:t>
            </a:r>
            <a:r>
              <a:rPr lang="fr-CH" sz="1600" b="1" dirty="0" err="1" smtClean="0">
                <a:solidFill>
                  <a:srgbClr val="333333"/>
                </a:solidFill>
              </a:rPr>
              <a:t>vom</a:t>
            </a:r>
            <a:r>
              <a:rPr lang="fr-CH" sz="1600" b="1" dirty="0" smtClean="0">
                <a:solidFill>
                  <a:srgbClr val="333333"/>
                </a:solidFill>
              </a:rPr>
              <a:t> 23. </a:t>
            </a:r>
            <a:r>
              <a:rPr lang="fr-CH" sz="1600" b="1" dirty="0" err="1" smtClean="0">
                <a:solidFill>
                  <a:srgbClr val="333333"/>
                </a:solidFill>
              </a:rPr>
              <a:t>September</a:t>
            </a:r>
            <a:r>
              <a:rPr lang="fr-CH" sz="1600" b="1" dirty="0" smtClean="0">
                <a:solidFill>
                  <a:srgbClr val="333333"/>
                </a:solidFill>
              </a:rPr>
              <a:t> 2013</a:t>
            </a:r>
            <a:r>
              <a:rPr lang="fr-CH" b="1" dirty="0" smtClean="0">
                <a:solidFill>
                  <a:srgbClr val="333333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975" cy="523220"/>
          </a:xfrm>
        </p:spPr>
        <p:txBody>
          <a:bodyPr/>
          <a:lstStyle/>
          <a:p>
            <a:r>
              <a:rPr lang="fr-CH" b="1" dirty="0" err="1" smtClean="0"/>
              <a:t>Finanzielle</a:t>
            </a:r>
            <a:r>
              <a:rPr lang="fr-CH" b="1" dirty="0" smtClean="0"/>
              <a:t> </a:t>
            </a:r>
            <a:r>
              <a:rPr lang="fr-CH" b="1" dirty="0" err="1" smtClean="0"/>
              <a:t>Auswirkungen</a:t>
            </a:r>
            <a:r>
              <a:rPr lang="fr-CH" b="1" dirty="0" smtClean="0"/>
              <a:t> der </a:t>
            </a:r>
            <a:r>
              <a:rPr lang="fr-CH" b="1" dirty="0" err="1" smtClean="0"/>
              <a:t>Bedarfsplanung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5399806"/>
          </a:xfrm>
        </p:spPr>
        <p:txBody>
          <a:bodyPr/>
          <a:lstStyle/>
          <a:p>
            <a:r>
              <a:rPr lang="fr-CH" sz="2000" dirty="0" err="1" smtClean="0"/>
              <a:t>Das</a:t>
            </a:r>
            <a:r>
              <a:rPr lang="fr-CH" sz="2000" dirty="0" smtClean="0"/>
              <a:t> </a:t>
            </a:r>
            <a:r>
              <a:rPr lang="fr-CH" sz="2000" dirty="0" smtClean="0">
                <a:solidFill>
                  <a:srgbClr val="333333"/>
                </a:solidFill>
              </a:rPr>
              <a:t>DGSK </a:t>
            </a:r>
            <a:r>
              <a:rPr lang="fr-CH" sz="2000" dirty="0" err="1" smtClean="0">
                <a:solidFill>
                  <a:srgbClr val="333333"/>
                </a:solidFill>
              </a:rPr>
              <a:t>und</a:t>
            </a:r>
            <a:r>
              <a:rPr lang="fr-CH" sz="2000" dirty="0" smtClean="0">
                <a:solidFill>
                  <a:srgbClr val="333333"/>
                </a:solidFill>
              </a:rPr>
              <a:t> die </a:t>
            </a:r>
            <a:r>
              <a:rPr lang="fr-CH" sz="2000" dirty="0" err="1" smtClean="0">
                <a:solidFill>
                  <a:srgbClr val="333333"/>
                </a:solidFill>
              </a:rPr>
              <a:t>Gemeinden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finanzieren</a:t>
            </a:r>
            <a:r>
              <a:rPr lang="fr-CH" sz="2000" dirty="0" smtClean="0">
                <a:solidFill>
                  <a:srgbClr val="333333"/>
                </a:solidFill>
              </a:rPr>
              <a:t> die </a:t>
            </a:r>
            <a:r>
              <a:rPr lang="fr-CH" sz="2000" dirty="0" err="1" smtClean="0">
                <a:solidFill>
                  <a:srgbClr val="333333"/>
                </a:solidFill>
              </a:rPr>
              <a:t>Bauinvestitionen</a:t>
            </a:r>
            <a:r>
              <a:rPr lang="fr-CH" sz="2000" dirty="0" smtClean="0">
                <a:solidFill>
                  <a:srgbClr val="333333"/>
                </a:solidFill>
              </a:rPr>
              <a:t> der </a:t>
            </a:r>
            <a:r>
              <a:rPr lang="fr-CH" sz="2000" dirty="0" err="1" smtClean="0">
                <a:solidFill>
                  <a:srgbClr val="333333"/>
                </a:solidFill>
              </a:rPr>
              <a:t>Institutionen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auf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Grundlage</a:t>
            </a:r>
            <a:r>
              <a:rPr lang="fr-CH" sz="2000" dirty="0" smtClean="0">
                <a:solidFill>
                  <a:srgbClr val="333333"/>
                </a:solidFill>
              </a:rPr>
              <a:t> des </a:t>
            </a:r>
            <a:r>
              <a:rPr lang="fr-CH" sz="2000" dirty="0" err="1" smtClean="0">
                <a:solidFill>
                  <a:srgbClr val="333333"/>
                </a:solidFill>
              </a:rPr>
              <a:t>Gesetzes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über</a:t>
            </a:r>
            <a:r>
              <a:rPr lang="fr-CH" sz="2000" dirty="0" smtClean="0">
                <a:solidFill>
                  <a:srgbClr val="333333"/>
                </a:solidFill>
              </a:rPr>
              <a:t> die </a:t>
            </a:r>
            <a:r>
              <a:rPr lang="fr-CH" sz="2000" dirty="0" err="1" smtClean="0">
                <a:solidFill>
                  <a:srgbClr val="333333"/>
                </a:solidFill>
              </a:rPr>
              <a:t>Eingliederung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behinderter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Menschen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zu</a:t>
            </a:r>
            <a:r>
              <a:rPr lang="fr-CH" sz="2000" dirty="0">
                <a:solidFill>
                  <a:srgbClr val="333333"/>
                </a:solidFill>
              </a:rPr>
              <a:t> </a:t>
            </a:r>
            <a:r>
              <a:rPr lang="fr-CH" sz="2000" dirty="0" smtClean="0">
                <a:solidFill>
                  <a:srgbClr val="333333"/>
                </a:solidFill>
              </a:rPr>
              <a:t>75 %. Die </a:t>
            </a:r>
            <a:r>
              <a:rPr lang="fr-CH" sz="2000" dirty="0" err="1" smtClean="0">
                <a:solidFill>
                  <a:srgbClr val="333333"/>
                </a:solidFill>
              </a:rPr>
              <a:t>restlichen</a:t>
            </a:r>
            <a:r>
              <a:rPr lang="fr-CH" sz="2000" dirty="0" smtClean="0">
                <a:solidFill>
                  <a:srgbClr val="333333"/>
                </a:solidFill>
              </a:rPr>
              <a:t> 25 % </a:t>
            </a:r>
            <a:r>
              <a:rPr lang="fr-CH" sz="2000" dirty="0" err="1" smtClean="0">
                <a:solidFill>
                  <a:srgbClr val="333333"/>
                </a:solidFill>
              </a:rPr>
              <a:t>finanzieren</a:t>
            </a:r>
            <a:r>
              <a:rPr lang="fr-CH" sz="2000" dirty="0" smtClean="0">
                <a:solidFill>
                  <a:srgbClr val="333333"/>
                </a:solidFill>
              </a:rPr>
              <a:t> die </a:t>
            </a:r>
            <a:r>
              <a:rPr lang="fr-CH" sz="2000" dirty="0" err="1" smtClean="0">
                <a:solidFill>
                  <a:srgbClr val="333333"/>
                </a:solidFill>
              </a:rPr>
              <a:t>Institutionen</a:t>
            </a:r>
            <a:r>
              <a:rPr lang="fr-CH" sz="2000" dirty="0" smtClean="0">
                <a:solidFill>
                  <a:srgbClr val="333333"/>
                </a:solidFill>
              </a:rPr>
              <a:t>. </a:t>
            </a:r>
            <a:r>
              <a:rPr lang="fr-CH" sz="2000" dirty="0" err="1" smtClean="0">
                <a:solidFill>
                  <a:srgbClr val="333333"/>
                </a:solidFill>
              </a:rPr>
              <a:t>Für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diese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Leistung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bezahlen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Kanton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und</a:t>
            </a:r>
            <a:r>
              <a:rPr lang="fr-CH" sz="2000" dirty="0" smtClean="0">
                <a:solidFill>
                  <a:srgbClr val="333333"/>
                </a:solidFill>
              </a:rPr>
              <a:t> </a:t>
            </a:r>
            <a:r>
              <a:rPr lang="fr-CH" sz="2000" dirty="0" err="1" smtClean="0">
                <a:solidFill>
                  <a:srgbClr val="333333"/>
                </a:solidFill>
              </a:rPr>
              <a:t>Gemeinden</a:t>
            </a:r>
            <a:r>
              <a:rPr lang="fr-CH" sz="2000" dirty="0" smtClean="0">
                <a:solidFill>
                  <a:srgbClr val="333333"/>
                </a:solidFill>
              </a:rPr>
              <a:t> die </a:t>
            </a:r>
            <a:r>
              <a:rPr lang="fr-CH" sz="2000" dirty="0" err="1" smtClean="0">
                <a:solidFill>
                  <a:srgbClr val="333333"/>
                </a:solidFill>
              </a:rPr>
              <a:t>Zinsen</a:t>
            </a:r>
            <a:r>
              <a:rPr lang="fr-CH" sz="2000" dirty="0">
                <a:solidFill>
                  <a:srgbClr val="333333"/>
                </a:solidFill>
              </a:rPr>
              <a:t>.</a:t>
            </a:r>
            <a:endParaRPr lang="fr-CH" sz="2000" dirty="0" smtClean="0">
              <a:solidFill>
                <a:srgbClr val="333333"/>
              </a:solidFill>
            </a:endParaRPr>
          </a:p>
          <a:p>
            <a:r>
              <a:rPr lang="fr-CH" sz="2000" dirty="0" smtClean="0"/>
              <a:t>Die </a:t>
            </a:r>
            <a:r>
              <a:rPr lang="fr-CH" sz="2000" dirty="0" err="1" smtClean="0"/>
              <a:t>Umsetzung</a:t>
            </a:r>
            <a:r>
              <a:rPr lang="fr-CH" sz="2000" dirty="0" smtClean="0"/>
              <a:t> aller </a:t>
            </a:r>
            <a:r>
              <a:rPr lang="fr-CH" sz="2000" dirty="0" err="1" smtClean="0"/>
              <a:t>im</a:t>
            </a:r>
            <a:r>
              <a:rPr lang="fr-CH" sz="2000" dirty="0" smtClean="0"/>
              <a:t> </a:t>
            </a:r>
            <a:r>
              <a:rPr lang="fr-CH" sz="2000" dirty="0" err="1" smtClean="0"/>
              <a:t>Planungsbericht</a:t>
            </a:r>
            <a:r>
              <a:rPr lang="fr-CH" sz="2000" dirty="0" smtClean="0"/>
              <a:t> </a:t>
            </a:r>
            <a:r>
              <a:rPr lang="fr-CH" sz="2000" dirty="0" err="1" smtClean="0"/>
              <a:t>vorgesehenen</a:t>
            </a:r>
            <a:r>
              <a:rPr lang="fr-CH" sz="2000" dirty="0" smtClean="0"/>
              <a:t> </a:t>
            </a:r>
            <a:r>
              <a:rPr lang="fr-CH" sz="2000" dirty="0" err="1" smtClean="0"/>
              <a:t>Projekte</a:t>
            </a:r>
            <a:r>
              <a:rPr lang="fr-CH" sz="2000" dirty="0" smtClean="0"/>
              <a:t> </a:t>
            </a:r>
            <a:r>
              <a:rPr lang="fr-CH" sz="2000" dirty="0" err="1" smtClean="0"/>
              <a:t>führt</a:t>
            </a:r>
            <a:r>
              <a:rPr lang="fr-CH" sz="2000" dirty="0" smtClean="0"/>
              <a:t> </a:t>
            </a:r>
            <a:r>
              <a:rPr lang="fr-CH" sz="2000" dirty="0" err="1" smtClean="0"/>
              <a:t>nach</a:t>
            </a:r>
            <a:r>
              <a:rPr lang="fr-CH" sz="2000" dirty="0" smtClean="0"/>
              <a:t> </a:t>
            </a:r>
            <a:r>
              <a:rPr lang="fr-CH" sz="2000" dirty="0" err="1" smtClean="0"/>
              <a:t>Anpassung</a:t>
            </a:r>
            <a:r>
              <a:rPr lang="fr-CH" sz="2000" dirty="0" smtClean="0"/>
              <a:t> der </a:t>
            </a:r>
            <a:r>
              <a:rPr lang="fr-CH" sz="2000" dirty="0" err="1" smtClean="0"/>
              <a:t>Kostenvoranschläge</a:t>
            </a:r>
            <a:r>
              <a:rPr lang="fr-CH" sz="2000" dirty="0" smtClean="0"/>
              <a:t> </a:t>
            </a:r>
            <a:r>
              <a:rPr lang="fr-CH" sz="2000" dirty="0" err="1" smtClean="0"/>
              <a:t>im</a:t>
            </a:r>
            <a:r>
              <a:rPr lang="fr-CH" sz="2000" dirty="0" smtClean="0"/>
              <a:t> </a:t>
            </a:r>
            <a:r>
              <a:rPr lang="fr-CH" sz="2000" dirty="0" err="1" smtClean="0"/>
              <a:t>Laufe</a:t>
            </a:r>
            <a:r>
              <a:rPr lang="fr-CH" sz="2000" dirty="0" smtClean="0"/>
              <a:t> des </a:t>
            </a:r>
            <a:r>
              <a:rPr lang="fr-CH" sz="2000" dirty="0" err="1" smtClean="0"/>
              <a:t>Jahres</a:t>
            </a:r>
            <a:r>
              <a:rPr lang="fr-CH" sz="2000" dirty="0" smtClean="0"/>
              <a:t> 2013 </a:t>
            </a:r>
            <a:r>
              <a:rPr lang="fr-CH" sz="2000" dirty="0" err="1" smtClean="0"/>
              <a:t>zu</a:t>
            </a:r>
            <a:r>
              <a:rPr lang="fr-CH" sz="2000" dirty="0" smtClean="0"/>
              <a:t> </a:t>
            </a:r>
            <a:r>
              <a:rPr lang="fr-CH" sz="2000" dirty="0" err="1" smtClean="0"/>
              <a:t>einem</a:t>
            </a:r>
            <a:r>
              <a:rPr lang="fr-CH" sz="2000" dirty="0" smtClean="0"/>
              <a:t> </a:t>
            </a:r>
            <a:r>
              <a:rPr lang="fr-CH" sz="2000" dirty="0" err="1" smtClean="0"/>
              <a:t>Subventionsbetrag</a:t>
            </a:r>
            <a:r>
              <a:rPr lang="fr-CH" sz="2000" dirty="0" smtClean="0"/>
              <a:t> </a:t>
            </a:r>
            <a:r>
              <a:rPr lang="fr-CH" sz="2000" dirty="0" err="1" smtClean="0"/>
              <a:t>von</a:t>
            </a:r>
            <a:r>
              <a:rPr lang="fr-CH" sz="2000" dirty="0" smtClean="0"/>
              <a:t> 36.6 </a:t>
            </a:r>
            <a:r>
              <a:rPr lang="fr-CH" sz="2000" dirty="0" err="1" smtClean="0"/>
              <a:t>Millionen</a:t>
            </a:r>
            <a:r>
              <a:rPr lang="fr-CH" sz="2000" dirty="0" smtClean="0"/>
              <a:t> Franken.</a:t>
            </a:r>
          </a:p>
          <a:p>
            <a:r>
              <a:rPr lang="fr-CH" sz="2000" dirty="0" err="1" smtClean="0"/>
              <a:t>Dieser</a:t>
            </a:r>
            <a:r>
              <a:rPr lang="fr-CH" sz="2000" dirty="0" smtClean="0"/>
              <a:t> </a:t>
            </a:r>
            <a:r>
              <a:rPr lang="fr-CH" sz="2000" dirty="0" err="1" smtClean="0"/>
              <a:t>Betrag</a:t>
            </a:r>
            <a:r>
              <a:rPr lang="fr-CH" sz="2000" dirty="0" smtClean="0"/>
              <a:t> </a:t>
            </a:r>
            <a:r>
              <a:rPr lang="fr-CH" sz="2000" dirty="0" err="1" smtClean="0"/>
              <a:t>enthält</a:t>
            </a:r>
            <a:r>
              <a:rPr lang="fr-CH" sz="2000" dirty="0" smtClean="0"/>
              <a:t>:</a:t>
            </a:r>
          </a:p>
          <a:p>
            <a:pPr lvl="1"/>
            <a:r>
              <a:rPr lang="fr-CH" sz="2000" dirty="0"/>
              <a:t>d</a:t>
            </a:r>
            <a:r>
              <a:rPr lang="fr-CH" sz="2000" dirty="0" smtClean="0"/>
              <a:t>ie </a:t>
            </a:r>
            <a:r>
              <a:rPr lang="fr-CH" sz="2000" dirty="0" err="1" smtClean="0"/>
              <a:t>Finanzierung</a:t>
            </a:r>
            <a:r>
              <a:rPr lang="fr-CH" sz="2000" dirty="0" smtClean="0"/>
              <a:t> </a:t>
            </a:r>
            <a:r>
              <a:rPr lang="fr-CH" sz="2000" dirty="0" err="1" smtClean="0"/>
              <a:t>neuer</a:t>
            </a:r>
            <a:r>
              <a:rPr lang="fr-CH" sz="2000" dirty="0" smtClean="0"/>
              <a:t>, </a:t>
            </a:r>
            <a:r>
              <a:rPr lang="fr-CH" sz="2000" dirty="0" err="1" smtClean="0"/>
              <a:t>im</a:t>
            </a:r>
            <a:r>
              <a:rPr lang="fr-CH" sz="2000" dirty="0" smtClean="0"/>
              <a:t> </a:t>
            </a:r>
            <a:r>
              <a:rPr lang="fr-CH" sz="2000" dirty="0" err="1" smtClean="0"/>
              <a:t>Planungsbericht</a:t>
            </a:r>
            <a:r>
              <a:rPr lang="fr-CH" sz="2000" dirty="0" smtClean="0"/>
              <a:t> </a:t>
            </a:r>
            <a:r>
              <a:rPr lang="fr-CH" sz="2000" dirty="0" err="1" smtClean="0"/>
              <a:t>als</a:t>
            </a:r>
            <a:r>
              <a:rPr lang="fr-CH" sz="2000" dirty="0" smtClean="0"/>
              <a:t> </a:t>
            </a:r>
            <a:r>
              <a:rPr lang="fr-CH" sz="2000" dirty="0" err="1" smtClean="0"/>
              <a:t>notwendig</a:t>
            </a:r>
            <a:r>
              <a:rPr lang="fr-CH" sz="2000" dirty="0" smtClean="0"/>
              <a:t> </a:t>
            </a:r>
            <a:r>
              <a:rPr lang="fr-CH" sz="2000" dirty="0" err="1" smtClean="0"/>
              <a:t>erachtete</a:t>
            </a:r>
            <a:r>
              <a:rPr lang="fr-CH" sz="2000" dirty="0" smtClean="0"/>
              <a:t> </a:t>
            </a:r>
            <a:r>
              <a:rPr lang="fr-CH" sz="2000" dirty="0" err="1" smtClean="0"/>
              <a:t>Projekte</a:t>
            </a:r>
            <a:endParaRPr lang="fr-CH" sz="2000" dirty="0" smtClean="0"/>
          </a:p>
          <a:p>
            <a:pPr lvl="1"/>
            <a:r>
              <a:rPr lang="fr-CH" sz="2000" dirty="0" smtClean="0"/>
              <a:t>die </a:t>
            </a:r>
            <a:r>
              <a:rPr lang="fr-CH" sz="2000" dirty="0" err="1" smtClean="0"/>
              <a:t>Bezahlung</a:t>
            </a:r>
            <a:r>
              <a:rPr lang="fr-CH" sz="2000" dirty="0" smtClean="0"/>
              <a:t> der </a:t>
            </a:r>
            <a:r>
              <a:rPr lang="fr-CH" sz="2000" dirty="0" err="1" smtClean="0"/>
              <a:t>Subventionsbeiträge</a:t>
            </a:r>
            <a:r>
              <a:rPr lang="fr-CH" sz="2000" dirty="0" smtClean="0"/>
              <a:t> </a:t>
            </a:r>
            <a:r>
              <a:rPr lang="fr-CH" sz="2000" dirty="0" err="1" smtClean="0"/>
              <a:t>für</a:t>
            </a:r>
            <a:r>
              <a:rPr lang="fr-CH" sz="2000" dirty="0" smtClean="0"/>
              <a:t> </a:t>
            </a:r>
            <a:r>
              <a:rPr lang="fr-CH" sz="2000" dirty="0" err="1" smtClean="0"/>
              <a:t>laufende</a:t>
            </a:r>
            <a:r>
              <a:rPr lang="fr-CH" sz="2000" dirty="0" smtClean="0"/>
              <a:t> </a:t>
            </a:r>
            <a:r>
              <a:rPr lang="fr-CH" sz="2000" dirty="0" err="1" smtClean="0"/>
              <a:t>Projekte</a:t>
            </a:r>
            <a:endParaRPr lang="fr-CH" sz="2000" dirty="0" smtClean="0"/>
          </a:p>
          <a:p>
            <a:pPr lvl="1"/>
            <a:r>
              <a:rPr lang="fr-CH" sz="2000" dirty="0" smtClean="0"/>
              <a:t>die </a:t>
            </a:r>
            <a:r>
              <a:rPr lang="fr-CH" sz="2000" dirty="0" err="1" smtClean="0"/>
              <a:t>Einrichtungsbeiträge</a:t>
            </a:r>
            <a:r>
              <a:rPr lang="fr-CH" sz="2000" dirty="0" smtClean="0"/>
              <a:t> </a:t>
            </a:r>
            <a:r>
              <a:rPr lang="fr-CH" sz="2000" dirty="0"/>
              <a:t>an d</a:t>
            </a:r>
            <a:r>
              <a:rPr lang="fr-CH" sz="2000" dirty="0" smtClean="0"/>
              <a:t>ie </a:t>
            </a:r>
            <a:r>
              <a:rPr lang="fr-CH" sz="2000" dirty="0" err="1" smtClean="0"/>
              <a:t>Institutionen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10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39"/>
            <a:ext cx="8353623" cy="733093"/>
          </a:xfrm>
        </p:spPr>
        <p:txBody>
          <a:bodyPr/>
          <a:lstStyle/>
          <a:p>
            <a:r>
              <a:rPr lang="fr-CH" b="1" kern="0" dirty="0" err="1" smtClean="0"/>
              <a:t>Finanzielle</a:t>
            </a:r>
            <a:r>
              <a:rPr lang="fr-CH" b="1" kern="0" dirty="0" smtClean="0"/>
              <a:t> </a:t>
            </a:r>
            <a:r>
              <a:rPr lang="fr-CH" b="1" kern="0" dirty="0" err="1" smtClean="0"/>
              <a:t>Auswirkung</a:t>
            </a:r>
            <a:r>
              <a:rPr lang="fr-CH" b="1" kern="0" dirty="0" err="1" smtClean="0">
                <a:solidFill>
                  <a:srgbClr val="FF0000"/>
                </a:solidFill>
              </a:rPr>
              <a:t>en</a:t>
            </a:r>
            <a:r>
              <a:rPr lang="fr-CH" b="1" kern="0" dirty="0" smtClean="0"/>
              <a:t> der </a:t>
            </a:r>
            <a:r>
              <a:rPr lang="fr-CH" b="1" kern="0" dirty="0" err="1" smtClean="0"/>
              <a:t>Bedarfsplanung</a:t>
            </a:r>
            <a:r>
              <a:rPr lang="fr-CH" b="1" kern="0" dirty="0" smtClean="0"/>
              <a:t> </a:t>
            </a:r>
            <a:r>
              <a:rPr lang="fr-CH" sz="1400" kern="0" dirty="0" smtClean="0"/>
              <a:t>(</a:t>
            </a:r>
            <a:r>
              <a:rPr lang="fr-CH" sz="1400" kern="0" dirty="0" err="1" smtClean="0"/>
              <a:t>Fortsetzung</a:t>
            </a:r>
            <a:r>
              <a:rPr lang="fr-CH" sz="1400" kern="0" dirty="0" smtClean="0"/>
              <a:t>)</a:t>
            </a:r>
            <a:endParaRPr lang="fr-CH" sz="1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/>
              <a:t>Nur</a:t>
            </a:r>
            <a:r>
              <a:rPr lang="fr-CH" dirty="0" smtClean="0"/>
              <a:t> die vor Ende November </a:t>
            </a:r>
            <a:r>
              <a:rPr lang="fr-CH" dirty="0" smtClean="0">
                <a:solidFill>
                  <a:srgbClr val="333333"/>
                </a:solidFill>
              </a:rPr>
              <a:t>2012 </a:t>
            </a:r>
            <a:r>
              <a:rPr lang="fr-CH" dirty="0" err="1" smtClean="0">
                <a:solidFill>
                  <a:srgbClr val="333333"/>
                </a:solidFill>
              </a:rPr>
              <a:t>bei</a:t>
            </a:r>
            <a:r>
              <a:rPr lang="fr-CH" dirty="0" smtClean="0">
                <a:solidFill>
                  <a:srgbClr val="333333"/>
                </a:solidFill>
              </a:rPr>
              <a:t> der </a:t>
            </a:r>
            <a:r>
              <a:rPr lang="fr-CH" dirty="0" err="1" smtClean="0">
                <a:solidFill>
                  <a:srgbClr val="333333"/>
                </a:solidFill>
              </a:rPr>
              <a:t>Vernehmlassung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von</a:t>
            </a:r>
            <a:r>
              <a:rPr lang="fr-CH" dirty="0" smtClean="0">
                <a:solidFill>
                  <a:srgbClr val="333333"/>
                </a:solidFill>
              </a:rPr>
              <a:t> den </a:t>
            </a:r>
            <a:r>
              <a:rPr lang="fr-CH" dirty="0" err="1" smtClean="0">
                <a:solidFill>
                  <a:srgbClr val="333333"/>
                </a:solidFill>
              </a:rPr>
              <a:t>Institutionen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angekündigten</a:t>
            </a:r>
            <a:r>
              <a:rPr lang="fr-CH" dirty="0" smtClean="0">
                <a:solidFill>
                  <a:srgbClr val="333333"/>
                </a:solidFill>
              </a:rPr>
              <a:t>   </a:t>
            </a:r>
            <a:r>
              <a:rPr lang="fr-CH" dirty="0" err="1" smtClean="0">
                <a:solidFill>
                  <a:srgbClr val="333333"/>
                </a:solidFill>
              </a:rPr>
              <a:t>neuen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Projekte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wurden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berücksichtigt</a:t>
            </a:r>
            <a:r>
              <a:rPr lang="fr-CH" dirty="0"/>
              <a:t>.</a:t>
            </a:r>
            <a:endParaRPr lang="fr-CH" dirty="0" smtClean="0"/>
          </a:p>
          <a:p>
            <a:r>
              <a:rPr lang="fr-CH" dirty="0" err="1" smtClean="0"/>
              <a:t>Nach</a:t>
            </a:r>
            <a:r>
              <a:rPr lang="fr-CH" dirty="0" smtClean="0"/>
              <a:t> </a:t>
            </a:r>
            <a:r>
              <a:rPr lang="fr-CH" dirty="0" err="1" smtClean="0"/>
              <a:t>dieser</a:t>
            </a:r>
            <a:r>
              <a:rPr lang="fr-CH" dirty="0" smtClean="0"/>
              <a:t> </a:t>
            </a:r>
            <a:r>
              <a:rPr lang="fr-CH" dirty="0" err="1" smtClean="0"/>
              <a:t>Frist</a:t>
            </a:r>
            <a:r>
              <a:rPr lang="fr-CH" dirty="0" smtClean="0"/>
              <a:t> </a:t>
            </a:r>
            <a:r>
              <a:rPr lang="fr-CH" dirty="0" err="1" smtClean="0"/>
              <a:t>sind</a:t>
            </a:r>
            <a:r>
              <a:rPr lang="fr-CH" dirty="0" smtClean="0"/>
              <a:t> </a:t>
            </a:r>
            <a:r>
              <a:rPr lang="fr-CH" dirty="0" err="1" smtClean="0"/>
              <a:t>bei</a:t>
            </a:r>
            <a:r>
              <a:rPr lang="fr-CH" dirty="0" smtClean="0"/>
              <a:t> der DSW </a:t>
            </a:r>
            <a:r>
              <a:rPr lang="fr-CH" dirty="0" err="1" smtClean="0"/>
              <a:t>mehrere</a:t>
            </a:r>
            <a:r>
              <a:rPr lang="fr-CH" dirty="0" smtClean="0"/>
              <a:t> </a:t>
            </a:r>
            <a:r>
              <a:rPr lang="fr-CH" dirty="0" err="1" smtClean="0"/>
              <a:t>Projekt</a:t>
            </a:r>
            <a:r>
              <a:rPr lang="fr-CH" dirty="0" smtClean="0"/>
              <a:t>- </a:t>
            </a:r>
            <a:r>
              <a:rPr lang="fr-CH" dirty="0" err="1" smtClean="0"/>
              <a:t>anmeldungen</a:t>
            </a:r>
            <a:r>
              <a:rPr lang="fr-CH" dirty="0" smtClean="0"/>
              <a:t> </a:t>
            </a:r>
            <a:r>
              <a:rPr lang="fr-CH" dirty="0" err="1" smtClean="0"/>
              <a:t>eingegangen</a:t>
            </a:r>
            <a:r>
              <a:rPr lang="fr-CH" dirty="0" smtClean="0"/>
              <a:t>:</a:t>
            </a:r>
          </a:p>
          <a:p>
            <a:pPr lvl="1"/>
            <a:r>
              <a:rPr lang="fr-CH" dirty="0" err="1" smtClean="0"/>
              <a:t>Ein</a:t>
            </a:r>
            <a:r>
              <a:rPr lang="fr-CH" dirty="0" smtClean="0"/>
              <a:t> </a:t>
            </a:r>
            <a:r>
              <a:rPr lang="fr-CH" dirty="0" err="1" smtClean="0"/>
              <a:t>für</a:t>
            </a:r>
            <a:r>
              <a:rPr lang="fr-CH" dirty="0" smtClean="0"/>
              <a:t> </a:t>
            </a:r>
            <a:r>
              <a:rPr lang="fr-CH" dirty="0" err="1" smtClean="0"/>
              <a:t>mehrere</a:t>
            </a:r>
            <a:r>
              <a:rPr lang="fr-CH" dirty="0"/>
              <a:t> </a:t>
            </a:r>
            <a:r>
              <a:rPr lang="fr-CH" dirty="0" err="1"/>
              <a:t>Dutzend</a:t>
            </a:r>
            <a:r>
              <a:rPr lang="fr-CH" dirty="0"/>
              <a:t> </a:t>
            </a:r>
            <a:r>
              <a:rPr lang="fr-CH" dirty="0" err="1" smtClean="0"/>
              <a:t>Millionen</a:t>
            </a:r>
            <a:r>
              <a:rPr lang="fr-CH" dirty="0" smtClean="0"/>
              <a:t> Franken </a:t>
            </a:r>
            <a:r>
              <a:rPr lang="fr-CH" dirty="0" err="1" smtClean="0"/>
              <a:t>veranschlagtes</a:t>
            </a:r>
            <a:r>
              <a:rPr lang="fr-CH" dirty="0" smtClean="0"/>
              <a:t> </a:t>
            </a:r>
            <a:r>
              <a:rPr lang="fr-CH" dirty="0" err="1" smtClean="0"/>
              <a:t>Projekt</a:t>
            </a:r>
            <a:r>
              <a:rPr lang="fr-CH" dirty="0" smtClean="0"/>
              <a:t> </a:t>
            </a:r>
            <a:r>
              <a:rPr lang="fr-CH" dirty="0" err="1" smtClean="0"/>
              <a:t>zur</a:t>
            </a:r>
            <a:r>
              <a:rPr lang="fr-CH" dirty="0" smtClean="0"/>
              <a:t> </a:t>
            </a:r>
            <a:r>
              <a:rPr lang="fr-CH" dirty="0" err="1" smtClean="0"/>
              <a:t>vollständigen</a:t>
            </a:r>
            <a:r>
              <a:rPr lang="fr-CH" dirty="0" smtClean="0"/>
              <a:t> </a:t>
            </a:r>
            <a:r>
              <a:rPr lang="fr-CH" dirty="0" err="1" smtClean="0"/>
              <a:t>Renovation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La Castalie.</a:t>
            </a:r>
          </a:p>
          <a:p>
            <a:pPr lvl="1"/>
            <a:r>
              <a:rPr lang="fr-CH" dirty="0" err="1" smtClean="0"/>
              <a:t>Verschiedene</a:t>
            </a:r>
            <a:r>
              <a:rPr lang="fr-CH" dirty="0" smtClean="0"/>
              <a:t> </a:t>
            </a:r>
            <a:r>
              <a:rPr lang="fr-CH" dirty="0" err="1" smtClean="0"/>
              <a:t>Projekte</a:t>
            </a:r>
            <a:r>
              <a:rPr lang="fr-CH" dirty="0" smtClean="0"/>
              <a:t> </a:t>
            </a:r>
            <a:r>
              <a:rPr lang="fr-CH" dirty="0" err="1" smtClean="0"/>
              <a:t>anderer</a:t>
            </a:r>
            <a:r>
              <a:rPr lang="fr-CH" dirty="0" smtClean="0"/>
              <a:t> </a:t>
            </a:r>
            <a:r>
              <a:rPr lang="fr-CH" dirty="0" err="1" smtClean="0"/>
              <a:t>Institutionen</a:t>
            </a:r>
            <a:r>
              <a:rPr lang="fr-CH" dirty="0" smtClean="0"/>
              <a:t> in der </a:t>
            </a:r>
            <a:r>
              <a:rPr lang="fr-CH" dirty="0" err="1" smtClean="0"/>
              <a:t>Höhe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</a:t>
            </a:r>
            <a:r>
              <a:rPr lang="fr-CH" dirty="0" err="1" smtClean="0"/>
              <a:t>einer</a:t>
            </a:r>
            <a:r>
              <a:rPr lang="fr-CH" dirty="0" smtClean="0"/>
              <a:t> Million Franken.</a:t>
            </a:r>
          </a:p>
          <a:p>
            <a:pPr marL="0" indent="0">
              <a:buNone/>
            </a:pPr>
            <a:endParaRPr lang="fr-CH" dirty="0" smtClean="0"/>
          </a:p>
          <a:p>
            <a:r>
              <a:rPr lang="fr-CH" b="1" dirty="0" err="1" smtClean="0"/>
              <a:t>Diese</a:t>
            </a:r>
            <a:r>
              <a:rPr lang="fr-CH" b="1" dirty="0" smtClean="0"/>
              <a:t> </a:t>
            </a:r>
            <a:r>
              <a:rPr lang="fr-CH" b="1" dirty="0" err="1" smtClean="0"/>
              <a:t>Projekte</a:t>
            </a:r>
            <a:r>
              <a:rPr lang="fr-CH" b="1" dirty="0" smtClean="0"/>
              <a:t> </a:t>
            </a:r>
            <a:r>
              <a:rPr lang="fr-CH" b="1" dirty="0" err="1" smtClean="0"/>
              <a:t>konnten</a:t>
            </a:r>
            <a:r>
              <a:rPr lang="fr-CH" b="1" dirty="0" smtClean="0"/>
              <a:t> in der </a:t>
            </a:r>
            <a:r>
              <a:rPr lang="fr-CH" b="1" dirty="0" err="1" smtClean="0"/>
              <a:t>Finanzplanung</a:t>
            </a:r>
            <a:r>
              <a:rPr lang="fr-CH" b="1" dirty="0" smtClean="0"/>
              <a:t> des </a:t>
            </a:r>
            <a:r>
              <a:rPr lang="fr-CH" b="1" dirty="0" err="1" smtClean="0"/>
              <a:t>Kantons</a:t>
            </a:r>
            <a:r>
              <a:rPr lang="fr-CH" b="1" dirty="0" smtClean="0"/>
              <a:t> </a:t>
            </a:r>
            <a:r>
              <a:rPr lang="fr-CH" b="1" dirty="0" err="1" smtClean="0"/>
              <a:t>nicht</a:t>
            </a:r>
            <a:r>
              <a:rPr lang="fr-CH" b="1" dirty="0" smtClean="0"/>
              <a:t> </a:t>
            </a:r>
            <a:r>
              <a:rPr lang="fr-CH" b="1" dirty="0" err="1" smtClean="0"/>
              <a:t>berücksichtigt</a:t>
            </a:r>
            <a:r>
              <a:rPr lang="fr-CH" b="1" dirty="0" smtClean="0"/>
              <a:t> </a:t>
            </a:r>
            <a:r>
              <a:rPr lang="fr-CH" b="1" dirty="0" err="1" smtClean="0"/>
              <a:t>werden</a:t>
            </a:r>
            <a:r>
              <a:rPr lang="fr-CH" b="1" dirty="0" smtClean="0"/>
              <a:t>.</a:t>
            </a:r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11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268760"/>
            <a:ext cx="8424862" cy="5112990"/>
          </a:xfrm>
        </p:spPr>
        <p:txBody>
          <a:bodyPr/>
          <a:lstStyle/>
          <a:p>
            <a:r>
              <a:rPr lang="fr-CH" dirty="0" smtClean="0"/>
              <a:t>Der </a:t>
            </a:r>
            <a:r>
              <a:rPr lang="fr-CH" dirty="0" err="1" smtClean="0"/>
              <a:t>Planungsbericht</a:t>
            </a:r>
            <a:r>
              <a:rPr lang="fr-CH" dirty="0" smtClean="0"/>
              <a:t> </a:t>
            </a:r>
            <a:r>
              <a:rPr lang="fr-CH" dirty="0" err="1" smtClean="0">
                <a:solidFill>
                  <a:srgbClr val="333333"/>
                </a:solidFill>
              </a:rPr>
              <a:t>hat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eine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Staffelung</a:t>
            </a:r>
            <a:r>
              <a:rPr lang="fr-CH" dirty="0" smtClean="0">
                <a:solidFill>
                  <a:srgbClr val="333333"/>
                </a:solidFill>
              </a:rPr>
              <a:t> der </a:t>
            </a:r>
            <a:r>
              <a:rPr lang="fr-CH" dirty="0" err="1" smtClean="0">
                <a:solidFill>
                  <a:srgbClr val="333333"/>
                </a:solidFill>
              </a:rPr>
              <a:t>Finanzierung</a:t>
            </a:r>
            <a:r>
              <a:rPr lang="fr-CH" dirty="0" smtClean="0">
                <a:solidFill>
                  <a:srgbClr val="333333"/>
                </a:solidFill>
              </a:rPr>
              <a:t> der </a:t>
            </a:r>
            <a:r>
              <a:rPr lang="fr-CH" dirty="0" err="1" smtClean="0">
                <a:solidFill>
                  <a:srgbClr val="333333"/>
                </a:solidFill>
              </a:rPr>
              <a:t>Projekte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auf</a:t>
            </a:r>
            <a:r>
              <a:rPr lang="fr-CH" dirty="0" smtClean="0">
                <a:solidFill>
                  <a:srgbClr val="333333"/>
                </a:solidFill>
              </a:rPr>
              <a:t> den </a:t>
            </a:r>
            <a:r>
              <a:rPr lang="fr-CH" dirty="0" err="1" smtClean="0">
                <a:solidFill>
                  <a:srgbClr val="333333"/>
                </a:solidFill>
              </a:rPr>
              <a:t>Zeitraum</a:t>
            </a:r>
            <a:r>
              <a:rPr lang="fr-CH" dirty="0" smtClean="0">
                <a:solidFill>
                  <a:srgbClr val="333333"/>
                </a:solidFill>
              </a:rPr>
              <a:t> 2013-2017</a:t>
            </a:r>
            <a:r>
              <a:rPr lang="fr-CH" dirty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vorgeschlagen</a:t>
            </a:r>
            <a:r>
              <a:rPr lang="fr-CH" dirty="0" smtClean="0">
                <a:solidFill>
                  <a:srgbClr val="333333"/>
                </a:solidFill>
              </a:rPr>
              <a:t>.</a:t>
            </a:r>
          </a:p>
          <a:p>
            <a:endParaRPr lang="fr-CH" dirty="0" smtClean="0">
              <a:solidFill>
                <a:srgbClr val="333333"/>
              </a:solidFill>
            </a:endParaRPr>
          </a:p>
          <a:p>
            <a:r>
              <a:rPr lang="fr-CH" dirty="0" smtClean="0">
                <a:solidFill>
                  <a:srgbClr val="333333"/>
                </a:solidFill>
              </a:rPr>
              <a:t>Die </a:t>
            </a:r>
            <a:r>
              <a:rPr lang="fr-CH" dirty="0" err="1" smtClean="0">
                <a:solidFill>
                  <a:srgbClr val="333333"/>
                </a:solidFill>
              </a:rPr>
              <a:t>Umsetzung</a:t>
            </a:r>
            <a:r>
              <a:rPr lang="fr-CH" dirty="0" smtClean="0">
                <a:solidFill>
                  <a:srgbClr val="333333"/>
                </a:solidFill>
              </a:rPr>
              <a:t> der </a:t>
            </a:r>
            <a:r>
              <a:rPr lang="fr-CH" dirty="0" err="1" smtClean="0">
                <a:solidFill>
                  <a:srgbClr val="333333"/>
                </a:solidFill>
              </a:rPr>
              <a:t>Bedarfsplanung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muss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im</a:t>
            </a:r>
            <a:r>
              <a:rPr lang="fr-CH" dirty="0" smtClean="0">
                <a:solidFill>
                  <a:srgbClr val="333333"/>
                </a:solidFill>
              </a:rPr>
              <a:t> </a:t>
            </a:r>
            <a:r>
              <a:rPr lang="fr-CH" dirty="0" err="1" smtClean="0">
                <a:solidFill>
                  <a:srgbClr val="333333"/>
                </a:solidFill>
              </a:rPr>
              <a:t>Rahmen</a:t>
            </a:r>
            <a:r>
              <a:rPr lang="fr-CH" dirty="0" smtClean="0">
                <a:solidFill>
                  <a:srgbClr val="333333"/>
                </a:solidFill>
              </a:rPr>
              <a:t>  </a:t>
            </a:r>
            <a:r>
              <a:rPr lang="fr-CH" dirty="0" smtClean="0"/>
              <a:t>der </a:t>
            </a:r>
            <a:r>
              <a:rPr lang="fr-CH" dirty="0" err="1" smtClean="0"/>
              <a:t>gesamten</a:t>
            </a:r>
            <a:r>
              <a:rPr lang="fr-CH" dirty="0" smtClean="0"/>
              <a:t> </a:t>
            </a:r>
            <a:r>
              <a:rPr lang="fr-CH" dirty="0" err="1" smtClean="0"/>
              <a:t>Finanzplanung</a:t>
            </a:r>
            <a:r>
              <a:rPr lang="fr-CH" dirty="0" smtClean="0"/>
              <a:t> des </a:t>
            </a:r>
            <a:r>
              <a:rPr lang="fr-CH" dirty="0" err="1" smtClean="0"/>
              <a:t>Kantons</a:t>
            </a:r>
            <a:r>
              <a:rPr lang="fr-CH" dirty="0" smtClean="0"/>
              <a:t> Wallis </a:t>
            </a:r>
            <a:r>
              <a:rPr lang="fr-CH" dirty="0" err="1" smtClean="0"/>
              <a:t>erfolgen</a:t>
            </a:r>
            <a:r>
              <a:rPr lang="fr-CH" dirty="0" smtClean="0"/>
              <a:t>. </a:t>
            </a:r>
            <a:br>
              <a:rPr lang="fr-CH" dirty="0" smtClean="0"/>
            </a:br>
            <a:r>
              <a:rPr lang="fr-CH" dirty="0" err="1" smtClean="0">
                <a:solidFill>
                  <a:srgbClr val="333333"/>
                </a:solidFill>
              </a:rPr>
              <a:t>Di</a:t>
            </a:r>
            <a:r>
              <a:rPr lang="fr-CH" dirty="0" err="1" smtClean="0"/>
              <a:t>ese</a:t>
            </a:r>
            <a:r>
              <a:rPr lang="fr-CH" dirty="0" smtClean="0"/>
              <a:t> </a:t>
            </a:r>
            <a:r>
              <a:rPr lang="fr-CH" dirty="0" err="1" smtClean="0"/>
              <a:t>unterliegt</a:t>
            </a:r>
            <a:r>
              <a:rPr lang="fr-CH" dirty="0" smtClean="0"/>
              <a:t> der </a:t>
            </a:r>
            <a:r>
              <a:rPr lang="fr-CH" dirty="0" err="1" smtClean="0"/>
              <a:t>doppelten</a:t>
            </a:r>
            <a:r>
              <a:rPr lang="fr-CH" dirty="0" smtClean="0"/>
              <a:t> </a:t>
            </a:r>
            <a:r>
              <a:rPr lang="fr-CH" dirty="0" err="1" smtClean="0"/>
              <a:t>Ausgaben</a:t>
            </a:r>
            <a:r>
              <a:rPr lang="fr-CH" dirty="0" smtClean="0"/>
              <a:t>- </a:t>
            </a:r>
            <a:r>
              <a:rPr lang="fr-CH" dirty="0" err="1" smtClean="0"/>
              <a:t>und</a:t>
            </a:r>
            <a:r>
              <a:rPr lang="fr-CH" dirty="0" smtClean="0"/>
              <a:t> </a:t>
            </a:r>
            <a:r>
              <a:rPr lang="fr-CH" dirty="0" err="1" smtClean="0"/>
              <a:t>Schuldenbremse</a:t>
            </a:r>
            <a:r>
              <a:rPr lang="fr-CH" dirty="0" smtClean="0"/>
              <a:t>.</a:t>
            </a:r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12</a:t>
            </a:fld>
            <a:endParaRPr lang="fr-CH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98676"/>
            <a:ext cx="8435975" cy="954107"/>
          </a:xfrm>
        </p:spPr>
        <p:txBody>
          <a:bodyPr/>
          <a:lstStyle/>
          <a:p>
            <a:r>
              <a:rPr lang="fr-CH" b="1" dirty="0" err="1" smtClean="0"/>
              <a:t>Bedarfs</a:t>
            </a:r>
            <a:r>
              <a:rPr lang="fr-CH" b="1" dirty="0" smtClean="0"/>
              <a:t>- </a:t>
            </a:r>
            <a:r>
              <a:rPr lang="fr-CH" b="1" dirty="0" err="1" smtClean="0"/>
              <a:t>und</a:t>
            </a:r>
            <a:r>
              <a:rPr lang="fr-CH" b="1" dirty="0" smtClean="0"/>
              <a:t> </a:t>
            </a:r>
            <a:r>
              <a:rPr lang="fr-CH" b="1" dirty="0" err="1" smtClean="0"/>
              <a:t>Finanzplanung</a:t>
            </a:r>
            <a:r>
              <a:rPr lang="fr-CH" b="1" dirty="0" smtClean="0"/>
              <a:t> des </a:t>
            </a:r>
            <a:r>
              <a:rPr lang="fr-CH" b="1" dirty="0" err="1" smtClean="0"/>
              <a:t>Kantons</a:t>
            </a:r>
            <a:r>
              <a:rPr lang="fr-CH" b="1" dirty="0" smtClean="0"/>
              <a:t/>
            </a:r>
            <a:br>
              <a:rPr lang="fr-CH" b="1" dirty="0" smtClean="0"/>
            </a:br>
            <a:endParaRPr lang="fr-C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3" y="172888"/>
            <a:ext cx="8424937" cy="954107"/>
          </a:xfrm>
        </p:spPr>
        <p:txBody>
          <a:bodyPr/>
          <a:lstStyle/>
          <a:p>
            <a:r>
              <a:rPr lang="de-CH" b="1" dirty="0" smtClean="0"/>
              <a:t>Bedarfs- und Finanzplanung des Kantons </a:t>
            </a:r>
            <a:r>
              <a:rPr lang="de-CH" sz="1400" dirty="0" smtClean="0"/>
              <a:t>(Fortsetzung</a:t>
            </a:r>
            <a:r>
              <a:rPr lang="fr-CH" sz="1400" dirty="0" smtClean="0"/>
              <a:t>) </a:t>
            </a:r>
            <a:r>
              <a:rPr lang="fr-CH" dirty="0" smtClean="0"/>
              <a:t/>
            </a:r>
            <a:br>
              <a:rPr lang="fr-CH" dirty="0" smtClean="0"/>
            </a:b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13</a:t>
            </a:fld>
            <a:endParaRPr lang="fr-CH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79686"/>
              </p:ext>
            </p:extLst>
          </p:nvPr>
        </p:nvGraphicFramePr>
        <p:xfrm>
          <a:off x="395536" y="4221088"/>
          <a:ext cx="8352928" cy="2071735"/>
        </p:xfrm>
        <a:graphic>
          <a:graphicData uri="http://schemas.openxmlformats.org/drawingml/2006/table">
            <a:tbl>
              <a:tblPr/>
              <a:tblGrid>
                <a:gridCol w="5435893"/>
                <a:gridCol w="2022180"/>
                <a:gridCol w="894855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de-CH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600" b="1" i="0" u="none" strike="noStrike" noProof="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Bruttobetrag</a:t>
                      </a:r>
                    </a:p>
                    <a:p>
                      <a:pPr algn="ctr" fontAlgn="b"/>
                      <a:r>
                        <a:rPr lang="de-CH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(in</a:t>
                      </a:r>
                      <a:r>
                        <a:rPr lang="de-CH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Millionen Franken</a:t>
                      </a:r>
                      <a:r>
                        <a:rPr lang="de-CH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de-CH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600" b="1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de-CH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geplant</a:t>
                      </a:r>
                      <a:r>
                        <a:rPr lang="de-CH" sz="2000" b="0" i="0" u="none" strike="noStrike" baseline="0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für den Zeitraum</a:t>
                      </a:r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2014-2017</a:t>
                      </a:r>
                      <a:endParaRPr lang="de-CH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21.55</a:t>
                      </a:r>
                      <a:endParaRPr lang="de-CH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59 %</a:t>
                      </a:r>
                      <a:endParaRPr lang="de-CH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44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verschoben</a:t>
                      </a:r>
                      <a:r>
                        <a:rPr lang="de-CH" sz="2000" b="0" i="0" u="none" strike="noStrike" baseline="0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auf nach 2017</a:t>
                      </a:r>
                      <a:endParaRPr lang="de-CH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15.03</a:t>
                      </a:r>
                      <a:endParaRPr lang="de-CH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41 %</a:t>
                      </a:r>
                      <a:endParaRPr lang="de-CH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298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für die Umsetzung der Bedarfsplanung notwendiger</a:t>
                      </a:r>
                      <a:r>
                        <a:rPr lang="de-CH" sz="2000" b="0" i="0" u="none" strike="noStrike" baseline="0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Betrag</a:t>
                      </a:r>
                      <a:endParaRPr lang="de-CH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1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36.58</a:t>
                      </a:r>
                      <a:endParaRPr lang="de-CH" sz="2000" b="1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100 %</a:t>
                      </a:r>
                      <a:endParaRPr lang="de-CH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1" cy="3168352"/>
          </a:xfrm>
        </p:spPr>
        <p:txBody>
          <a:bodyPr/>
          <a:lstStyle/>
          <a:p>
            <a:r>
              <a:rPr lang="de-CH" dirty="0" smtClean="0"/>
              <a:t>Ausgaben- und Schuldenbremse</a:t>
            </a:r>
          </a:p>
          <a:p>
            <a:r>
              <a:rPr lang="de-CH" dirty="0" smtClean="0"/>
              <a:t>Diese Einschränkung hat es nicht ermöglicht, die Finanzierung aller innerhalb des Zeitraums 2013-2017 vorgesehenen Projekte zu berücksichtigen.</a:t>
            </a:r>
          </a:p>
          <a:p>
            <a:pPr lvl="1"/>
            <a:r>
              <a:rPr lang="de-CH" dirty="0" smtClean="0"/>
              <a:t>Ein </a:t>
            </a:r>
            <a:r>
              <a:rPr lang="de-CH" dirty="0" smtClean="0">
                <a:solidFill>
                  <a:srgbClr val="FF0000"/>
                </a:solidFill>
              </a:rPr>
              <a:t>T</a:t>
            </a:r>
            <a:r>
              <a:rPr lang="de-CH" dirty="0" smtClean="0"/>
              <a:t>eil der Finanzierung musste auf die nächste Finanzplanungsperiode verschoben werden.</a:t>
            </a:r>
          </a:p>
          <a:p>
            <a:pPr lvl="1"/>
            <a:r>
              <a:rPr lang="de-CH" dirty="0" smtClean="0"/>
              <a:t>Nur ein Teil der Kosten konnte für den Zeitraum 2014-2017 in der Budgetplanung berücksichtigt werden.</a:t>
            </a:r>
          </a:p>
          <a:p>
            <a:pPr marL="0" indent="0">
              <a:buNone/>
            </a:pP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4019016"/>
            <a:ext cx="8964488" cy="2304678"/>
          </a:xfrm>
        </p:spPr>
        <p:txBody>
          <a:bodyPr/>
          <a:lstStyle/>
          <a:p>
            <a:pPr lvl="1"/>
            <a:r>
              <a:rPr lang="de-CH" dirty="0" smtClean="0"/>
              <a:t>Für den Zeitraum 2014-2017 konnte</a:t>
            </a:r>
            <a:r>
              <a:rPr lang="de-CH" dirty="0" smtClean="0">
                <a:solidFill>
                  <a:srgbClr val="FF0000"/>
                </a:solidFill>
              </a:rPr>
              <a:t>n</a:t>
            </a:r>
            <a:r>
              <a:rPr lang="de-CH" dirty="0" smtClean="0"/>
              <a:t> nur 41 % des Budgets  den im Planungsbericht 2012-2016 vorgesehenen neuen Projekten zugewiesen werden.</a:t>
            </a:r>
          </a:p>
          <a:p>
            <a:pPr lvl="1"/>
            <a:r>
              <a:rPr lang="de-CH" dirty="0" smtClean="0"/>
              <a:t>Von den auf nach 2017 zurückgestellten 15 Millionen Franken:</a:t>
            </a:r>
          </a:p>
          <a:p>
            <a:pPr marL="992188" lvl="3" indent="-271463"/>
            <a:r>
              <a:rPr lang="de-CH" dirty="0" smtClean="0"/>
              <a:t>betreffen 12.5 Millionen die Finanzierung von im Planungsbericht angekündigten Projekten</a:t>
            </a:r>
          </a:p>
          <a:p>
            <a:pPr marL="992188" lvl="3" indent="-271463"/>
            <a:r>
              <a:rPr lang="de-CH" dirty="0" smtClean="0"/>
              <a:t>betreffen 2.5 Millionen die Restfinanzierung von Projekten vor 2014</a:t>
            </a:r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14</a:t>
            </a:fld>
            <a:endParaRPr lang="fr-CH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7063" y="424239"/>
            <a:ext cx="8425418" cy="484482"/>
          </a:xfrm>
        </p:spPr>
        <p:txBody>
          <a:bodyPr/>
          <a:lstStyle/>
          <a:p>
            <a:r>
              <a:rPr lang="fr-CH" b="1" dirty="0" err="1"/>
              <a:t>Bedarfs</a:t>
            </a:r>
            <a:r>
              <a:rPr lang="fr-CH" b="1" dirty="0"/>
              <a:t>- </a:t>
            </a:r>
            <a:r>
              <a:rPr lang="fr-CH" b="1" dirty="0" err="1"/>
              <a:t>und</a:t>
            </a:r>
            <a:r>
              <a:rPr lang="fr-CH" b="1" dirty="0"/>
              <a:t> </a:t>
            </a:r>
            <a:r>
              <a:rPr lang="fr-CH" b="1" dirty="0" err="1"/>
              <a:t>Finanzplanung</a:t>
            </a:r>
            <a:r>
              <a:rPr lang="fr-CH" b="1" dirty="0"/>
              <a:t> des </a:t>
            </a:r>
            <a:r>
              <a:rPr lang="fr-CH" b="1" dirty="0" err="1" smtClean="0"/>
              <a:t>Kantons</a:t>
            </a:r>
            <a:r>
              <a:rPr lang="fr-CH" b="1" dirty="0" smtClean="0"/>
              <a:t> </a:t>
            </a:r>
            <a:r>
              <a:rPr lang="fr-CH" sz="1400" dirty="0" smtClean="0"/>
              <a:t>(</a:t>
            </a:r>
            <a:r>
              <a:rPr lang="fr-CH" sz="1400" dirty="0" err="1" smtClean="0"/>
              <a:t>Fortsetzung</a:t>
            </a:r>
            <a:r>
              <a:rPr lang="fr-CH" sz="1400" dirty="0"/>
              <a:t>)</a:t>
            </a:r>
            <a:r>
              <a:rPr lang="fr-CH" sz="1400" dirty="0" smtClean="0"/>
              <a:t/>
            </a:r>
            <a:br>
              <a:rPr lang="fr-CH" sz="1400" dirty="0" smtClean="0"/>
            </a:br>
            <a:endParaRPr lang="fr-CH" sz="1400" dirty="0"/>
          </a:p>
        </p:txBody>
      </p:sp>
      <p:sp>
        <p:nvSpPr>
          <p:cNvPr id="6" name="Rectangle 5"/>
          <p:cNvSpPr/>
          <p:nvPr/>
        </p:nvSpPr>
        <p:spPr>
          <a:xfrm>
            <a:off x="467062" y="836712"/>
            <a:ext cx="7640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400" b="1" i="1" dirty="0" smtClean="0"/>
              <a:t>Verteilung der Bruttosubventionen zwischen neuen und vor 2014 lancierten Projekten</a:t>
            </a:r>
            <a:endParaRPr lang="de-CH" sz="1400" b="1" i="1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40571"/>
              </p:ext>
            </p:extLst>
          </p:nvPr>
        </p:nvGraphicFramePr>
        <p:xfrm>
          <a:off x="611560" y="1196752"/>
          <a:ext cx="7918756" cy="2763385"/>
        </p:xfrm>
        <a:graphic>
          <a:graphicData uri="http://schemas.openxmlformats.org/drawingml/2006/table">
            <a:tbl>
              <a:tblPr/>
              <a:tblGrid>
                <a:gridCol w="2132296"/>
                <a:gridCol w="826637"/>
                <a:gridCol w="826637"/>
                <a:gridCol w="826637"/>
                <a:gridCol w="826637"/>
                <a:gridCol w="826637"/>
                <a:gridCol w="921889"/>
                <a:gridCol w="731386"/>
              </a:tblGrid>
              <a:tr h="730709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r-CH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Beträge</a:t>
                      </a:r>
                      <a:r>
                        <a:rPr lang="fr-CH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</a:t>
                      </a:r>
                      <a:r>
                        <a:rPr lang="fr-CH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Millionen</a:t>
                      </a:r>
                      <a:r>
                        <a:rPr lang="fr-CH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Franken</a:t>
                      </a:r>
                      <a:r>
                        <a:rPr lang="fr-CH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r-CH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2014-2017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versch</a:t>
                      </a:r>
                      <a:r>
                        <a:rPr lang="fr-CH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fr-CH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nach</a:t>
                      </a:r>
                      <a:r>
                        <a:rPr lang="fr-CH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38">
                <a:tc>
                  <a:txBody>
                    <a:bodyPr/>
                    <a:lstStyle/>
                    <a:p>
                      <a:pPr algn="l" fontAlgn="ctr"/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neue</a:t>
                      </a:r>
                      <a:r>
                        <a:rPr lang="fr-C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709">
                <a:tc>
                  <a:txBody>
                    <a:bodyPr/>
                    <a:lstStyle/>
                    <a:p>
                      <a:pPr algn="l" fontAlgn="ctr"/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Planungsbericht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vorangehende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Projekte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</a:p>
                    <a:p>
                      <a:pPr algn="l" fontAlgn="ctr"/>
                      <a:r>
                        <a:rPr lang="fr-CH" sz="16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laufende</a:t>
                      </a:r>
                      <a:r>
                        <a:rPr lang="fr-CH" sz="16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Calibri"/>
                        </a:rPr>
                        <a:t>Erneuerungen</a:t>
                      </a:r>
                      <a:endParaRPr lang="fr-CH" sz="16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33">
                <a:tc>
                  <a:txBody>
                    <a:bodyPr/>
                    <a:lstStyle/>
                    <a:p>
                      <a:pPr algn="l" fontAlgn="ctr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CH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024">
                <a:tc>
                  <a:txBody>
                    <a:bodyPr/>
                    <a:lstStyle/>
                    <a:p>
                      <a:pPr algn="l" fontAlgn="ctr"/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neuen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Projekten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zugewiesener</a:t>
                      </a:r>
                      <a:r>
                        <a:rPr lang="fr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C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Budgetteil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Feststellungen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6407918"/>
          </a:xfrm>
        </p:spPr>
        <p:txBody>
          <a:bodyPr/>
          <a:lstStyle/>
          <a:p>
            <a:r>
              <a:rPr lang="de-CH" dirty="0" smtClean="0"/>
              <a:t>Die in den nächsten Jahren verfügbaren Mittel werden nicht ausreichen, um den erforderlichen, für die Betreuung von Personen mit einer Behinderung bestimmten Infrastrukturbedarf zu decken.</a:t>
            </a:r>
          </a:p>
          <a:p>
            <a:r>
              <a:rPr lang="de-CH" dirty="0" smtClean="0"/>
              <a:t>Risiken:</a:t>
            </a:r>
          </a:p>
          <a:p>
            <a:pPr lvl="1"/>
            <a:r>
              <a:rPr lang="de-CH" dirty="0" smtClean="0"/>
              <a:t>Gewisse angekündigte Projekte müssen um mehrere Jahre verschoben oder sogar aufgegeben werden.</a:t>
            </a:r>
          </a:p>
          <a:p>
            <a:pPr lvl="1"/>
            <a:r>
              <a:rPr lang="de-CH" dirty="0" smtClean="0"/>
              <a:t>Die aktuelle Situation, in der ein bedeutender Teil des jährlichen Budgets für die Finanzierung der Subventions-</a:t>
            </a:r>
            <a:r>
              <a:rPr lang="de-CH" dirty="0" err="1" smtClean="0"/>
              <a:t>restbeiträge</a:t>
            </a:r>
            <a:r>
              <a:rPr lang="de-CH" dirty="0" smtClean="0"/>
              <a:t> von seit Jahren abgeschlossenen Projekten verwendet wird, läuft Gefahr fortzubestehen.</a:t>
            </a:r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15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Feststellungen</a:t>
            </a:r>
            <a:r>
              <a:rPr lang="fr-CH" b="1" dirty="0" smtClean="0"/>
              <a:t> </a:t>
            </a:r>
            <a:r>
              <a:rPr lang="fr-CH" sz="1600" b="1" dirty="0" smtClean="0">
                <a:solidFill>
                  <a:srgbClr val="FF0000"/>
                </a:solidFill>
              </a:rPr>
              <a:t>(</a:t>
            </a:r>
            <a:r>
              <a:rPr lang="fr-CH" sz="1600" b="1" dirty="0" err="1" smtClean="0">
                <a:solidFill>
                  <a:srgbClr val="FF0000"/>
                </a:solidFill>
              </a:rPr>
              <a:t>Fortsetzung</a:t>
            </a:r>
            <a:r>
              <a:rPr lang="fr-CH" sz="1600" b="1" dirty="0" smtClean="0">
                <a:solidFill>
                  <a:srgbClr val="FF0000"/>
                </a:solidFill>
              </a:rPr>
              <a:t>)</a:t>
            </a:r>
            <a:endParaRPr lang="fr-CH" sz="1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3671614"/>
          </a:xfrm>
        </p:spPr>
        <p:txBody>
          <a:bodyPr/>
          <a:lstStyle/>
          <a:p>
            <a:r>
              <a:rPr lang="de-CH" dirty="0" smtClean="0"/>
              <a:t>Fortsetzung Risiken:</a:t>
            </a:r>
          </a:p>
          <a:p>
            <a:pPr lvl="1"/>
            <a:r>
              <a:rPr lang="de-CH" dirty="0" smtClean="0"/>
              <a:t>In den kommenden Jahren ist die Möglichkeit, den Bedarf an neuen Beherbergungs- und Beschäftigungsplätzen zu finanzieren, stark eingeschränkt.</a:t>
            </a:r>
          </a:p>
          <a:p>
            <a:pPr lvl="1"/>
            <a:r>
              <a:rPr lang="de-CH" dirty="0" smtClean="0"/>
              <a:t>Der Kanton hat Schwierigkeiten, seine Verantwortung in Sachen Platzangebot, die den Bedürfnissen von Personen mit einer Behinderung entsprechen, in naher Zukunft wahrzunehmen.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16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53623" cy="619854"/>
          </a:xfrm>
        </p:spPr>
        <p:txBody>
          <a:bodyPr/>
          <a:lstStyle/>
          <a:p>
            <a:r>
              <a:rPr lang="fr-CH" b="1" dirty="0" err="1" smtClean="0"/>
              <a:t>Massnahmeplan</a:t>
            </a:r>
            <a:r>
              <a:rPr lang="fr-CH" b="1" dirty="0" smtClean="0"/>
              <a:t> des </a:t>
            </a:r>
            <a:r>
              <a:rPr lang="fr-CH" b="1" dirty="0" err="1"/>
              <a:t>Departements</a:t>
            </a:r>
            <a:r>
              <a:rPr lang="fr-CH" dirty="0" smtClean="0"/>
              <a:t/>
            </a:r>
            <a:br>
              <a:rPr lang="fr-CH" dirty="0" smtClean="0"/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/>
              <a:t>Erfüllung</a:t>
            </a:r>
            <a:r>
              <a:rPr lang="fr-CH" dirty="0"/>
              <a:t> der </a:t>
            </a:r>
            <a:r>
              <a:rPr lang="fr-CH" dirty="0" err="1"/>
              <a:t>dringendsten</a:t>
            </a:r>
            <a:r>
              <a:rPr lang="fr-CH" dirty="0"/>
              <a:t> </a:t>
            </a:r>
            <a:r>
              <a:rPr lang="fr-CH" dirty="0" err="1"/>
              <a:t>Bedürfnisse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 smtClean="0"/>
              <a:t>Verschiebung</a:t>
            </a:r>
            <a:r>
              <a:rPr lang="fr-CH" dirty="0" smtClean="0"/>
              <a:t> der </a:t>
            </a:r>
            <a:r>
              <a:rPr lang="fr-CH" dirty="0" err="1"/>
              <a:t>anderen</a:t>
            </a:r>
            <a:r>
              <a:rPr lang="fr-CH" dirty="0"/>
              <a:t> </a:t>
            </a:r>
            <a:r>
              <a:rPr lang="fr-CH" dirty="0" err="1"/>
              <a:t>Projekte</a:t>
            </a:r>
            <a:r>
              <a:rPr lang="fr-CH" dirty="0"/>
              <a:t> </a:t>
            </a:r>
            <a:r>
              <a:rPr lang="fr-CH" dirty="0" err="1" smtClean="0"/>
              <a:t>auf</a:t>
            </a:r>
            <a:r>
              <a:rPr lang="fr-CH" dirty="0" smtClean="0">
                <a:solidFill>
                  <a:srgbClr val="00B050"/>
                </a:solidFill>
              </a:rPr>
              <a:t> </a:t>
            </a:r>
            <a:r>
              <a:rPr lang="fr-CH" dirty="0" err="1" smtClean="0"/>
              <a:t>nach</a:t>
            </a:r>
            <a:r>
              <a:rPr lang="fr-CH" dirty="0" smtClean="0"/>
              <a:t> </a:t>
            </a:r>
            <a:r>
              <a:rPr lang="fr-CH" dirty="0"/>
              <a:t>2020</a:t>
            </a:r>
          </a:p>
          <a:p>
            <a:r>
              <a:rPr lang="fr-CH" dirty="0" err="1" smtClean="0"/>
              <a:t>Definieren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</a:t>
            </a:r>
            <a:r>
              <a:rPr lang="fr-CH" dirty="0" err="1"/>
              <a:t>klaren</a:t>
            </a:r>
            <a:r>
              <a:rPr lang="fr-CH" dirty="0"/>
              <a:t> </a:t>
            </a:r>
            <a:r>
              <a:rPr lang="fr-CH" dirty="0" err="1"/>
              <a:t>Budgetprioritäten</a:t>
            </a:r>
            <a:endParaRPr lang="fr-CH" dirty="0"/>
          </a:p>
          <a:p>
            <a:r>
              <a:rPr lang="fr-CH" dirty="0" err="1" smtClean="0"/>
              <a:t>Durchführen</a:t>
            </a:r>
            <a:r>
              <a:rPr lang="fr-CH" dirty="0" smtClean="0"/>
              <a:t> </a:t>
            </a:r>
            <a:r>
              <a:rPr lang="fr-CH" dirty="0" err="1" smtClean="0"/>
              <a:t>eines</a:t>
            </a:r>
            <a:r>
              <a:rPr lang="fr-CH" dirty="0" smtClean="0"/>
              <a:t> </a:t>
            </a:r>
            <a:r>
              <a:rPr lang="fr-CH" dirty="0"/>
              <a:t>Monitorings </a:t>
            </a:r>
            <a:r>
              <a:rPr lang="fr-CH" dirty="0" err="1"/>
              <a:t>für</a:t>
            </a:r>
            <a:r>
              <a:rPr lang="fr-CH" dirty="0"/>
              <a:t> die </a:t>
            </a:r>
            <a:r>
              <a:rPr lang="fr-CH" dirty="0" err="1"/>
              <a:t>zurückgestellten</a:t>
            </a:r>
            <a:r>
              <a:rPr lang="fr-CH" dirty="0"/>
              <a:t> </a:t>
            </a:r>
            <a:r>
              <a:rPr lang="fr-CH" dirty="0" err="1"/>
              <a:t>Projekte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die </a:t>
            </a:r>
            <a:r>
              <a:rPr lang="fr-CH" dirty="0" err="1"/>
              <a:t>aufgrund</a:t>
            </a:r>
            <a:r>
              <a:rPr lang="fr-CH" dirty="0"/>
              <a:t> des </a:t>
            </a:r>
            <a:r>
              <a:rPr lang="fr-CH" dirty="0" err="1" smtClean="0"/>
              <a:t>Platzmangels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err="1" smtClean="0"/>
              <a:t>geschaffenen</a:t>
            </a:r>
            <a:r>
              <a:rPr lang="fr-CH" dirty="0" smtClean="0"/>
              <a:t> </a:t>
            </a:r>
            <a:r>
              <a:rPr lang="fr-CH" dirty="0" err="1"/>
              <a:t>Übergangslösungen</a:t>
            </a:r>
            <a:r>
              <a:rPr lang="fr-CH" dirty="0"/>
              <a:t> (</a:t>
            </a:r>
            <a:r>
              <a:rPr lang="fr-CH" dirty="0" err="1"/>
              <a:t>Spital</a:t>
            </a:r>
            <a:r>
              <a:rPr lang="fr-CH" dirty="0"/>
              <a:t>/APH/</a:t>
            </a:r>
            <a:r>
              <a:rPr lang="fr-CH" dirty="0" err="1"/>
              <a:t>ausserkantonal</a:t>
            </a:r>
            <a:r>
              <a:rPr lang="fr-CH" dirty="0"/>
              <a:t>/</a:t>
            </a:r>
            <a:r>
              <a:rPr lang="fr-CH" dirty="0" err="1"/>
              <a:t>Wohnsitz</a:t>
            </a:r>
            <a:r>
              <a:rPr lang="fr-CH" dirty="0"/>
              <a:t>)</a:t>
            </a:r>
          </a:p>
          <a:p>
            <a:r>
              <a:rPr lang="fr-CH" dirty="0" err="1"/>
              <a:t>Erweiterung</a:t>
            </a:r>
            <a:r>
              <a:rPr lang="fr-CH" dirty="0"/>
              <a:t> der </a:t>
            </a:r>
            <a:r>
              <a:rPr lang="fr-CH" dirty="0" err="1"/>
              <a:t>Unterstützung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Hause</a:t>
            </a:r>
            <a:endParaRPr lang="fr-CH" dirty="0"/>
          </a:p>
          <a:p>
            <a:r>
              <a:rPr lang="fr-CH" dirty="0" err="1"/>
              <a:t>Verstärkung</a:t>
            </a:r>
            <a:r>
              <a:rPr lang="fr-CH" dirty="0"/>
              <a:t> des </a:t>
            </a:r>
            <a:r>
              <a:rPr lang="fr-CH" dirty="0" err="1"/>
              <a:t>Dialogs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der </a:t>
            </a:r>
            <a:r>
              <a:rPr lang="fr-CH" dirty="0" err="1"/>
              <a:t>Zusammenarbeit</a:t>
            </a:r>
            <a:r>
              <a:rPr lang="fr-CH" dirty="0"/>
              <a:t> </a:t>
            </a:r>
            <a:r>
              <a:rPr lang="fr-CH" dirty="0" err="1"/>
              <a:t>zwischen</a:t>
            </a:r>
            <a:r>
              <a:rPr lang="fr-CH" dirty="0"/>
              <a:t> </a:t>
            </a:r>
            <a:r>
              <a:rPr lang="fr-CH" dirty="0" err="1"/>
              <a:t>sämtlichen</a:t>
            </a:r>
            <a:r>
              <a:rPr lang="fr-CH" dirty="0"/>
              <a:t> </a:t>
            </a:r>
            <a:r>
              <a:rPr lang="fr-CH" dirty="0" err="1"/>
              <a:t>betroffenen</a:t>
            </a:r>
            <a:r>
              <a:rPr lang="fr-CH" dirty="0"/>
              <a:t> </a:t>
            </a:r>
            <a:r>
              <a:rPr lang="fr-CH" dirty="0" err="1"/>
              <a:t>Partnern</a:t>
            </a: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17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H" b="1" dirty="0" err="1" smtClean="0"/>
              <a:t>Grundlagen</a:t>
            </a:r>
            <a:r>
              <a:rPr lang="fr-CH" b="1" dirty="0" smtClean="0"/>
              <a:t> der </a:t>
            </a:r>
            <a:r>
              <a:rPr lang="fr-CH" b="1" dirty="0" err="1" smtClean="0"/>
              <a:t>Bedarfsplanung</a:t>
            </a:r>
            <a:r>
              <a:rPr lang="fr-CH" b="1" dirty="0" smtClean="0"/>
              <a:t> 2012-2016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CH" dirty="0" err="1" smtClean="0"/>
              <a:t>Gesetzliche</a:t>
            </a:r>
            <a:r>
              <a:rPr lang="fr-CH" dirty="0" smtClean="0"/>
              <a:t> </a:t>
            </a:r>
            <a:r>
              <a:rPr lang="fr-CH" dirty="0" err="1" smtClean="0"/>
              <a:t>Grundlage</a:t>
            </a:r>
            <a:r>
              <a:rPr lang="fr-CH" dirty="0" smtClean="0"/>
              <a:t>:</a:t>
            </a:r>
          </a:p>
          <a:p>
            <a:pPr lvl="1" eaLnBrk="1" hangingPunct="1"/>
            <a:r>
              <a:rPr lang="fr-CH" dirty="0" err="1" smtClean="0"/>
              <a:t>Bundesgesetz</a:t>
            </a:r>
            <a:r>
              <a:rPr lang="fr-CH" dirty="0" smtClean="0"/>
              <a:t> </a:t>
            </a:r>
            <a:r>
              <a:rPr lang="fr-CH" dirty="0" err="1" smtClean="0"/>
              <a:t>über</a:t>
            </a:r>
            <a:r>
              <a:rPr lang="fr-CH" dirty="0" smtClean="0"/>
              <a:t> die </a:t>
            </a:r>
            <a:r>
              <a:rPr lang="fr-CH" dirty="0" err="1" smtClean="0"/>
              <a:t>Institutionen</a:t>
            </a:r>
            <a:r>
              <a:rPr lang="fr-CH" dirty="0" smtClean="0"/>
              <a:t> </a:t>
            </a:r>
            <a:r>
              <a:rPr lang="fr-CH" dirty="0" err="1" smtClean="0"/>
              <a:t>zur</a:t>
            </a:r>
            <a:r>
              <a:rPr lang="fr-CH" dirty="0" smtClean="0"/>
              <a:t> </a:t>
            </a:r>
            <a:r>
              <a:rPr lang="fr-CH" dirty="0" err="1" smtClean="0"/>
              <a:t>Förderung</a:t>
            </a:r>
            <a:r>
              <a:rPr lang="fr-CH" dirty="0" smtClean="0"/>
              <a:t> der </a:t>
            </a:r>
            <a:r>
              <a:rPr lang="fr-CH" dirty="0" err="1" smtClean="0"/>
              <a:t>Eingliederung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</a:t>
            </a:r>
            <a:r>
              <a:rPr lang="fr-CH" dirty="0" err="1" smtClean="0"/>
              <a:t>invaliden</a:t>
            </a:r>
            <a:r>
              <a:rPr lang="fr-CH" dirty="0" smtClean="0"/>
              <a:t> </a:t>
            </a:r>
            <a:r>
              <a:rPr lang="fr-CH" dirty="0" err="1" smtClean="0"/>
              <a:t>Personen</a:t>
            </a:r>
            <a:r>
              <a:rPr lang="fr-CH" dirty="0" smtClean="0"/>
              <a:t> </a:t>
            </a:r>
            <a:r>
              <a:rPr lang="fr-CH" dirty="0" err="1" smtClean="0"/>
              <a:t>vom</a:t>
            </a:r>
            <a:r>
              <a:rPr lang="fr-CH" dirty="0" smtClean="0"/>
              <a:t> 6. </a:t>
            </a:r>
            <a:r>
              <a:rPr lang="fr-CH" dirty="0" err="1" smtClean="0"/>
              <a:t>Oktober</a:t>
            </a:r>
            <a:r>
              <a:rPr lang="fr-CH" dirty="0" smtClean="0"/>
              <a:t> 2006 (IFEG): </a:t>
            </a:r>
            <a:r>
              <a:rPr lang="fr-CH" dirty="0" err="1" smtClean="0"/>
              <a:t>Ausführungsgesetz</a:t>
            </a:r>
            <a:r>
              <a:rPr lang="fr-CH" dirty="0" smtClean="0"/>
              <a:t> </a:t>
            </a:r>
            <a:r>
              <a:rPr lang="fr-CH" dirty="0" err="1" smtClean="0"/>
              <a:t>zur</a:t>
            </a:r>
            <a:r>
              <a:rPr lang="fr-CH" dirty="0" smtClean="0"/>
              <a:t> NFA I</a:t>
            </a:r>
          </a:p>
          <a:p>
            <a:pPr marL="441325" lvl="1" indent="0" eaLnBrk="1" hangingPunct="1">
              <a:spcAft>
                <a:spcPct val="20000"/>
              </a:spcAft>
              <a:buFont typeface="Symbol"/>
              <a:buChar char="Þ"/>
            </a:pPr>
            <a:r>
              <a:rPr lang="fr-CH" sz="2400" i="1" dirty="0" smtClean="0"/>
              <a:t> </a:t>
            </a:r>
            <a:r>
              <a:rPr lang="fr-CH" sz="2400" i="1" dirty="0" err="1" smtClean="0"/>
              <a:t>Übertragung</a:t>
            </a:r>
            <a:r>
              <a:rPr lang="fr-CH" sz="2400" i="1" dirty="0" smtClean="0"/>
              <a:t> des </a:t>
            </a:r>
            <a:r>
              <a:rPr lang="fr-CH" sz="2400" i="1" dirty="0" err="1" smtClean="0"/>
              <a:t>Behindertenbereichs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vom</a:t>
            </a:r>
            <a:r>
              <a:rPr lang="fr-CH" sz="2400" i="1" dirty="0" smtClean="0"/>
              <a:t> Bund </a:t>
            </a:r>
            <a:r>
              <a:rPr lang="fr-CH" sz="2400" i="1" dirty="0" err="1" smtClean="0"/>
              <a:t>auf</a:t>
            </a:r>
            <a:r>
              <a:rPr lang="fr-CH" sz="2400" i="1" dirty="0" smtClean="0"/>
              <a:t> </a:t>
            </a:r>
            <a:br>
              <a:rPr lang="fr-CH" sz="2400" i="1" dirty="0" smtClean="0"/>
            </a:br>
            <a:r>
              <a:rPr lang="fr-CH" sz="2400" i="1" dirty="0" smtClean="0"/>
              <a:t>     die </a:t>
            </a:r>
            <a:r>
              <a:rPr lang="fr-CH" sz="2400" i="1" dirty="0" err="1" smtClean="0"/>
              <a:t>Kantone</a:t>
            </a:r>
            <a:r>
              <a:rPr lang="fr-CH" sz="2400" i="1" dirty="0" smtClean="0"/>
              <a:t> </a:t>
            </a:r>
            <a:r>
              <a:rPr lang="fr-CH" sz="2400" i="1" dirty="0" err="1" smtClean="0"/>
              <a:t>auf</a:t>
            </a:r>
            <a:r>
              <a:rPr lang="fr-CH" sz="2400" i="1" dirty="0" smtClean="0"/>
              <a:t> den 1. </a:t>
            </a:r>
            <a:r>
              <a:rPr lang="fr-CH" sz="2400" i="1" dirty="0" err="1" smtClean="0"/>
              <a:t>Januar</a:t>
            </a:r>
            <a:r>
              <a:rPr lang="fr-CH" sz="2400" i="1" dirty="0" smtClean="0"/>
              <a:t> 2008</a:t>
            </a:r>
            <a:endParaRPr lang="fr-CH" sz="2600" i="1" dirty="0" smtClean="0"/>
          </a:p>
          <a:p>
            <a:pPr eaLnBrk="1" hangingPunct="1"/>
            <a:r>
              <a:rPr lang="fr-CH" dirty="0" err="1" smtClean="0"/>
              <a:t>Entscheid</a:t>
            </a:r>
            <a:r>
              <a:rPr lang="fr-CH" dirty="0" smtClean="0"/>
              <a:t> der CLASS </a:t>
            </a:r>
            <a:r>
              <a:rPr lang="fr-CH" dirty="0" err="1" smtClean="0"/>
              <a:t>vom</a:t>
            </a:r>
            <a:r>
              <a:rPr lang="fr-CH" dirty="0" smtClean="0"/>
              <a:t> 17.11.2008 :</a:t>
            </a:r>
          </a:p>
          <a:p>
            <a:pPr lvl="1" eaLnBrk="1" hangingPunct="1"/>
            <a:r>
              <a:rPr lang="fr-CH" dirty="0" err="1" smtClean="0"/>
              <a:t>Gemeinsame</a:t>
            </a:r>
            <a:r>
              <a:rPr lang="fr-CH" dirty="0" smtClean="0"/>
              <a:t> </a:t>
            </a:r>
            <a:r>
              <a:rPr lang="fr-CH" dirty="0" err="1" smtClean="0"/>
              <a:t>Grundsätze</a:t>
            </a:r>
            <a:r>
              <a:rPr lang="fr-CH" dirty="0" smtClean="0"/>
              <a:t> der </a:t>
            </a:r>
            <a:r>
              <a:rPr lang="fr-CH" dirty="0" err="1" smtClean="0"/>
              <a:t>lateinischen</a:t>
            </a:r>
            <a:r>
              <a:rPr lang="fr-CH" dirty="0" smtClean="0"/>
              <a:t> </a:t>
            </a:r>
            <a:r>
              <a:rPr lang="fr-CH" dirty="0" err="1" smtClean="0"/>
              <a:t>Kantone</a:t>
            </a:r>
            <a:r>
              <a:rPr lang="fr-CH" dirty="0" smtClean="0"/>
              <a:t>: </a:t>
            </a:r>
            <a:r>
              <a:rPr lang="fr-CH" dirty="0" err="1" smtClean="0"/>
              <a:t>definieren</a:t>
            </a:r>
            <a:r>
              <a:rPr lang="fr-CH" dirty="0" smtClean="0"/>
              <a:t> </a:t>
            </a:r>
            <a:r>
              <a:rPr lang="fr-CH" dirty="0" err="1"/>
              <a:t>einer</a:t>
            </a:r>
            <a:r>
              <a:rPr lang="fr-CH" dirty="0"/>
              <a:t> </a:t>
            </a:r>
            <a:r>
              <a:rPr lang="fr-CH" dirty="0" err="1"/>
              <a:t>einheitlichen</a:t>
            </a:r>
            <a:r>
              <a:rPr lang="fr-CH" dirty="0"/>
              <a:t> </a:t>
            </a:r>
            <a:r>
              <a:rPr lang="fr-CH" dirty="0" err="1"/>
              <a:t>Methodik</a:t>
            </a:r>
            <a:r>
              <a:rPr lang="fr-CH" dirty="0"/>
              <a:t> </a:t>
            </a:r>
            <a:r>
              <a:rPr lang="fr-CH" dirty="0" err="1" smtClean="0"/>
              <a:t>für</a:t>
            </a:r>
            <a:r>
              <a:rPr lang="fr-CH" dirty="0" smtClean="0"/>
              <a:t> die </a:t>
            </a:r>
            <a:r>
              <a:rPr lang="fr-CH" dirty="0" err="1" smtClean="0"/>
              <a:t>kantonalen</a:t>
            </a:r>
            <a:r>
              <a:rPr lang="fr-CH" dirty="0" smtClean="0"/>
              <a:t> </a:t>
            </a:r>
            <a:r>
              <a:rPr lang="fr-CH" dirty="0" err="1" smtClean="0"/>
              <a:t>Planungen</a:t>
            </a:r>
            <a:endParaRPr lang="fr-CH" dirty="0" smtClean="0"/>
          </a:p>
          <a:p>
            <a:pPr eaLnBrk="1" hangingPunct="1"/>
            <a:r>
              <a:rPr lang="fr-CH" dirty="0" err="1" smtClean="0"/>
              <a:t>Walliser</a:t>
            </a:r>
            <a:r>
              <a:rPr lang="fr-CH" dirty="0" smtClean="0"/>
              <a:t> </a:t>
            </a:r>
            <a:r>
              <a:rPr lang="fr-CH" dirty="0" err="1" smtClean="0"/>
              <a:t>Strategieplan</a:t>
            </a:r>
            <a:r>
              <a:rPr lang="fr-CH" dirty="0" smtClean="0"/>
              <a:t>:</a:t>
            </a:r>
          </a:p>
          <a:p>
            <a:pPr lvl="1" eaLnBrk="1" hangingPunct="1"/>
            <a:r>
              <a:rPr lang="fr-CH" dirty="0" err="1" smtClean="0"/>
              <a:t>Entscheid</a:t>
            </a:r>
            <a:r>
              <a:rPr lang="fr-CH" dirty="0" smtClean="0"/>
              <a:t> des </a:t>
            </a:r>
            <a:r>
              <a:rPr lang="fr-CH" dirty="0" err="1" smtClean="0"/>
              <a:t>Staatsrats</a:t>
            </a:r>
            <a:r>
              <a:rPr lang="fr-CH" dirty="0" smtClean="0"/>
              <a:t> </a:t>
            </a:r>
            <a:r>
              <a:rPr lang="fr-CH" dirty="0" err="1" smtClean="0"/>
              <a:t>vom</a:t>
            </a:r>
            <a:r>
              <a:rPr lang="fr-CH" dirty="0" smtClean="0"/>
              <a:t> 28.04.2010</a:t>
            </a:r>
          </a:p>
          <a:p>
            <a:pPr lvl="1" eaLnBrk="1" hangingPunct="1"/>
            <a:r>
              <a:rPr lang="fr-CH" dirty="0" err="1" smtClean="0"/>
              <a:t>Genehmigung</a:t>
            </a:r>
            <a:r>
              <a:rPr lang="fr-CH" dirty="0" smtClean="0"/>
              <a:t> </a:t>
            </a:r>
            <a:r>
              <a:rPr lang="fr-CH" dirty="0" err="1" smtClean="0"/>
              <a:t>durch</a:t>
            </a:r>
            <a:r>
              <a:rPr lang="fr-CH" dirty="0" smtClean="0"/>
              <a:t> den Bundesrat </a:t>
            </a:r>
            <a:r>
              <a:rPr lang="fr-CH" dirty="0" err="1" smtClean="0"/>
              <a:t>am</a:t>
            </a:r>
            <a:r>
              <a:rPr lang="fr-CH" dirty="0" smtClean="0"/>
              <a:t> 17.10.2010</a:t>
            </a:r>
          </a:p>
          <a:p>
            <a:pPr lvl="1" eaLnBrk="1" hangingPunct="1"/>
            <a:endParaRPr lang="fr-CH" dirty="0" smtClean="0"/>
          </a:p>
          <a:p>
            <a:pPr marL="41275" indent="0" eaLnBrk="1" hangingPunct="1">
              <a:lnSpc>
                <a:spcPct val="125000"/>
              </a:lnSpc>
              <a:spcAft>
                <a:spcPct val="20000"/>
              </a:spcAft>
              <a:buNone/>
            </a:pPr>
            <a:endParaRPr lang="fr-CH" sz="2600" i="1" dirty="0" smtClean="0">
              <a:solidFill>
                <a:srgbClr val="FF0000"/>
              </a:solidFill>
            </a:endParaRPr>
          </a:p>
        </p:txBody>
      </p:sp>
      <p:sp>
        <p:nvSpPr>
          <p:cNvPr id="409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E9E2BC-DCC6-41BD-96C8-0035E43AC30C}" type="slidenum">
              <a:rPr lang="fr-CH"/>
              <a:pPr/>
              <a:t>2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Datenquellen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4751734"/>
          </a:xfrm>
        </p:spPr>
        <p:txBody>
          <a:bodyPr/>
          <a:lstStyle/>
          <a:p>
            <a:r>
              <a:rPr lang="fr-CH" dirty="0" err="1" smtClean="0"/>
              <a:t>Statistische</a:t>
            </a:r>
            <a:r>
              <a:rPr lang="fr-CH" dirty="0" smtClean="0"/>
              <a:t> </a:t>
            </a:r>
            <a:r>
              <a:rPr lang="fr-CH" dirty="0" err="1" smtClean="0"/>
              <a:t>Daten</a:t>
            </a:r>
            <a:r>
              <a:rPr lang="fr-CH" dirty="0" smtClean="0"/>
              <a:t> (Alter, Art der </a:t>
            </a:r>
            <a:r>
              <a:rPr lang="fr-CH" dirty="0" err="1" smtClean="0"/>
              <a:t>Behinderung</a:t>
            </a:r>
            <a:r>
              <a:rPr lang="fr-CH" dirty="0" smtClean="0"/>
              <a:t> etc.) </a:t>
            </a:r>
            <a:r>
              <a:rPr lang="fr-CH" dirty="0" err="1" smtClean="0"/>
              <a:t>über</a:t>
            </a:r>
            <a:r>
              <a:rPr lang="fr-CH" dirty="0" smtClean="0"/>
              <a:t>:</a:t>
            </a:r>
          </a:p>
          <a:p>
            <a:pPr lvl="1"/>
            <a:r>
              <a:rPr lang="fr-CH" dirty="0" err="1" smtClean="0"/>
              <a:t>Bezüger</a:t>
            </a:r>
            <a:r>
              <a:rPr lang="fr-CH" dirty="0" smtClean="0"/>
              <a:t> </a:t>
            </a:r>
            <a:r>
              <a:rPr lang="fr-CH" dirty="0" err="1" smtClean="0"/>
              <a:t>einer</a:t>
            </a:r>
            <a:r>
              <a:rPr lang="fr-CH" dirty="0" smtClean="0"/>
              <a:t> </a:t>
            </a:r>
            <a:r>
              <a:rPr lang="fr-CH" u="sng" dirty="0" err="1" smtClean="0"/>
              <a:t>ganzen</a:t>
            </a:r>
            <a:r>
              <a:rPr lang="fr-CH" dirty="0" smtClean="0"/>
              <a:t> IV-Rente 1993-2009 der </a:t>
            </a:r>
            <a:r>
              <a:rPr lang="fr-CH" dirty="0" err="1" smtClean="0"/>
              <a:t>lateinischen</a:t>
            </a:r>
            <a:r>
              <a:rPr lang="fr-CH" dirty="0" smtClean="0"/>
              <a:t> </a:t>
            </a:r>
            <a:r>
              <a:rPr lang="fr-CH" dirty="0" err="1" smtClean="0"/>
              <a:t>Kantone</a:t>
            </a:r>
            <a:r>
              <a:rPr lang="fr-CH" dirty="0" smtClean="0"/>
              <a:t> (VS: 10’000 </a:t>
            </a:r>
            <a:r>
              <a:rPr lang="fr-CH" dirty="0" err="1" smtClean="0"/>
              <a:t>Rentner</a:t>
            </a:r>
            <a:r>
              <a:rPr lang="fr-CH" dirty="0" smtClean="0"/>
              <a:t>)</a:t>
            </a:r>
          </a:p>
          <a:p>
            <a:pPr lvl="1"/>
            <a:r>
              <a:rPr lang="fr-CH" dirty="0" err="1" smtClean="0"/>
              <a:t>Bezüger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IV-</a:t>
            </a:r>
            <a:r>
              <a:rPr lang="fr-CH" dirty="0" err="1" smtClean="0"/>
              <a:t>Renten</a:t>
            </a:r>
            <a:r>
              <a:rPr lang="fr-CH" dirty="0" smtClean="0"/>
              <a:t> </a:t>
            </a:r>
            <a:r>
              <a:rPr lang="fr-CH" dirty="0" err="1" smtClean="0"/>
              <a:t>im</a:t>
            </a:r>
            <a:r>
              <a:rPr lang="fr-CH" dirty="0" smtClean="0"/>
              <a:t> VS (</a:t>
            </a:r>
            <a:r>
              <a:rPr lang="fr-CH" u="sng" dirty="0" err="1" smtClean="0"/>
              <a:t>alle</a:t>
            </a:r>
            <a:r>
              <a:rPr lang="fr-CH" u="sng" dirty="0" smtClean="0"/>
              <a:t> </a:t>
            </a:r>
            <a:r>
              <a:rPr lang="fr-CH" u="sng" dirty="0" err="1" smtClean="0"/>
              <a:t>Arten</a:t>
            </a:r>
            <a:r>
              <a:rPr lang="fr-CH" dirty="0" smtClean="0"/>
              <a:t>), 1991, 2006, 2011 (</a:t>
            </a:r>
            <a:r>
              <a:rPr lang="fr-CH" dirty="0" err="1" smtClean="0"/>
              <a:t>Daten</a:t>
            </a:r>
            <a:r>
              <a:rPr lang="fr-CH" dirty="0" smtClean="0"/>
              <a:t> </a:t>
            </a:r>
            <a:r>
              <a:rPr lang="fr-CH" dirty="0" err="1" smtClean="0"/>
              <a:t>von</a:t>
            </a:r>
            <a:r>
              <a:rPr lang="fr-CH" dirty="0" smtClean="0"/>
              <a:t> der </a:t>
            </a:r>
            <a:r>
              <a:rPr lang="fr-CH" dirty="0" err="1" smtClean="0"/>
              <a:t>kantonalen</a:t>
            </a:r>
            <a:r>
              <a:rPr lang="fr-CH" dirty="0" smtClean="0"/>
              <a:t> IV-</a:t>
            </a:r>
            <a:r>
              <a:rPr lang="fr-CH" dirty="0" err="1" smtClean="0"/>
              <a:t>Stelle</a:t>
            </a:r>
            <a:r>
              <a:rPr lang="fr-CH" dirty="0" smtClean="0"/>
              <a:t> </a:t>
            </a:r>
            <a:r>
              <a:rPr lang="fr-CH" dirty="0" err="1" smtClean="0"/>
              <a:t>geliefert</a:t>
            </a:r>
            <a:r>
              <a:rPr lang="fr-CH" dirty="0" smtClean="0"/>
              <a:t>)</a:t>
            </a:r>
          </a:p>
          <a:p>
            <a:pPr lvl="1"/>
            <a:r>
              <a:rPr lang="fr-CH" dirty="0" err="1" smtClean="0"/>
              <a:t>Leistungsbezüger</a:t>
            </a:r>
            <a:r>
              <a:rPr lang="fr-CH" dirty="0" smtClean="0"/>
              <a:t> der </a:t>
            </a:r>
            <a:r>
              <a:rPr lang="fr-CH" dirty="0" err="1" smtClean="0"/>
              <a:t>Institutionen</a:t>
            </a:r>
            <a:r>
              <a:rPr lang="fr-CH" dirty="0" smtClean="0"/>
              <a:t> </a:t>
            </a:r>
            <a:r>
              <a:rPr lang="fr-CH" dirty="0" err="1" smtClean="0"/>
              <a:t>im</a:t>
            </a:r>
            <a:r>
              <a:rPr lang="fr-CH" dirty="0" smtClean="0"/>
              <a:t> VS</a:t>
            </a:r>
          </a:p>
          <a:p>
            <a:r>
              <a:rPr lang="fr-CH" dirty="0" smtClean="0"/>
              <a:t>Evaluation des </a:t>
            </a:r>
            <a:r>
              <a:rPr lang="fr-CH" dirty="0" err="1" smtClean="0"/>
              <a:t>Amtes</a:t>
            </a:r>
            <a:r>
              <a:rPr lang="fr-CH" dirty="0" smtClean="0"/>
              <a:t> </a:t>
            </a:r>
            <a:r>
              <a:rPr lang="fr-CH" dirty="0" err="1" smtClean="0"/>
              <a:t>für</a:t>
            </a:r>
            <a:r>
              <a:rPr lang="fr-CH" dirty="0" smtClean="0"/>
              <a:t> </a:t>
            </a:r>
            <a:r>
              <a:rPr lang="fr-CH" dirty="0" err="1" smtClean="0"/>
              <a:t>Sonderschulwesen</a:t>
            </a:r>
            <a:r>
              <a:rPr lang="fr-CH" dirty="0" smtClean="0"/>
              <a:t>: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Übergang</a:t>
            </a:r>
            <a:r>
              <a:rPr lang="fr-FR" dirty="0" smtClean="0"/>
              <a:t> </a:t>
            </a:r>
            <a:r>
              <a:rPr lang="fr-FR" dirty="0" err="1" smtClean="0"/>
              <a:t>Minderjährige</a:t>
            </a:r>
            <a:r>
              <a:rPr lang="fr-FR" dirty="0" smtClean="0"/>
              <a:t>/</a:t>
            </a:r>
            <a:r>
              <a:rPr lang="fr-FR" dirty="0" err="1" smtClean="0"/>
              <a:t>Erwachsene</a:t>
            </a:r>
            <a:endParaRPr lang="fr-FR" dirty="0" smtClean="0"/>
          </a:p>
          <a:p>
            <a:r>
              <a:rPr lang="fr-FR" dirty="0" err="1" smtClean="0"/>
              <a:t>Bilanz</a:t>
            </a:r>
            <a:r>
              <a:rPr lang="fr-FR" dirty="0" smtClean="0"/>
              <a:t> 2011 des </a:t>
            </a:r>
            <a:r>
              <a:rPr lang="fr-FR" dirty="0" err="1" smtClean="0"/>
              <a:t>Zentrums</a:t>
            </a:r>
            <a:r>
              <a:rPr lang="fr-FR" dirty="0" smtClean="0"/>
              <a:t> </a:t>
            </a:r>
            <a:r>
              <a:rPr lang="fr-FR" dirty="0" err="1" smtClean="0"/>
              <a:t>für</a:t>
            </a:r>
            <a:r>
              <a:rPr lang="fr-FR" dirty="0" smtClean="0"/>
              <a:t> </a:t>
            </a:r>
            <a:r>
              <a:rPr lang="fr-FR" dirty="0" err="1" smtClean="0"/>
              <a:t>Indikation</a:t>
            </a:r>
            <a:r>
              <a:rPr lang="fr-FR" dirty="0" smtClean="0"/>
              <a:t>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Begleitung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284 </a:t>
            </a:r>
            <a:r>
              <a:rPr lang="fr-FR" dirty="0" err="1" smtClean="0"/>
              <a:t>Platzierungsentscheide</a:t>
            </a:r>
            <a:r>
              <a:rPr lang="fr-FR" dirty="0" smtClean="0"/>
              <a:t> (2012: 419 </a:t>
            </a:r>
            <a:r>
              <a:rPr lang="fr-FR" dirty="0" err="1" smtClean="0"/>
              <a:t>Entscheide</a:t>
            </a:r>
            <a:r>
              <a:rPr lang="fr-FR" dirty="0" smtClean="0"/>
              <a:t>)</a:t>
            </a:r>
          </a:p>
          <a:p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3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Datenquellen</a:t>
            </a:r>
            <a:r>
              <a:rPr lang="fr-CH" b="1" dirty="0" smtClean="0"/>
              <a:t> </a:t>
            </a:r>
            <a:r>
              <a:rPr lang="fr-CH" sz="1400" b="1" dirty="0" smtClean="0"/>
              <a:t>(</a:t>
            </a:r>
            <a:r>
              <a:rPr lang="fr-CH" sz="1400" b="1" dirty="0" err="1" smtClean="0"/>
              <a:t>Fortsetzung</a:t>
            </a:r>
            <a:r>
              <a:rPr lang="fr-CH" sz="1400" b="1" dirty="0" smtClean="0"/>
              <a:t>)</a:t>
            </a:r>
            <a:endParaRPr lang="fr-CH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3311574"/>
          </a:xfrm>
        </p:spPr>
        <p:txBody>
          <a:bodyPr/>
          <a:lstStyle/>
          <a:p>
            <a:r>
              <a:rPr lang="fr-FR" dirty="0" err="1" smtClean="0"/>
              <a:t>Erhebung</a:t>
            </a:r>
            <a:r>
              <a:rPr lang="fr-FR" dirty="0" err="1" smtClean="0">
                <a:solidFill>
                  <a:srgbClr val="333333"/>
                </a:solidFill>
              </a:rPr>
              <a:t>en</a:t>
            </a:r>
            <a:r>
              <a:rPr lang="fr-FR" dirty="0" smtClean="0">
                <a:solidFill>
                  <a:srgbClr val="333333"/>
                </a:solidFill>
              </a:rPr>
              <a:t> </a:t>
            </a:r>
            <a:r>
              <a:rPr lang="fr-FR" dirty="0" err="1" smtClean="0"/>
              <a:t>bei</a:t>
            </a:r>
            <a:r>
              <a:rPr lang="fr-FR" dirty="0" smtClean="0"/>
              <a:t> den </a:t>
            </a:r>
            <a:r>
              <a:rPr lang="fr-FR" dirty="0" err="1" smtClean="0"/>
              <a:t>Institutionen</a:t>
            </a:r>
            <a:r>
              <a:rPr lang="fr-FR" dirty="0" smtClean="0"/>
              <a:t>, </a:t>
            </a:r>
            <a:r>
              <a:rPr lang="fr-FR" dirty="0" err="1" smtClean="0"/>
              <a:t>beim</a:t>
            </a:r>
            <a:r>
              <a:rPr lang="fr-FR" dirty="0" smtClean="0"/>
              <a:t> </a:t>
            </a:r>
            <a:r>
              <a:rPr lang="fr-FR" dirty="0" err="1" smtClean="0"/>
              <a:t>Spital</a:t>
            </a:r>
            <a:r>
              <a:rPr lang="fr-FR" dirty="0" smtClean="0"/>
              <a:t> Wallis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bei</a:t>
            </a:r>
            <a:r>
              <a:rPr lang="fr-FR" dirty="0" smtClean="0"/>
              <a:t> den </a:t>
            </a:r>
            <a:r>
              <a:rPr lang="fr-FR" dirty="0" err="1" smtClean="0"/>
              <a:t>Hilfsorganisationen</a:t>
            </a:r>
            <a:r>
              <a:rPr lang="fr-FR" dirty="0" smtClean="0"/>
              <a:t> </a:t>
            </a:r>
            <a:r>
              <a:rPr lang="fr-FR" dirty="0" err="1" smtClean="0"/>
              <a:t>für</a:t>
            </a:r>
            <a:r>
              <a:rPr lang="fr-FR" dirty="0" smtClean="0"/>
              <a:t> </a:t>
            </a:r>
            <a:r>
              <a:rPr lang="fr-FR" dirty="0" err="1" smtClean="0"/>
              <a:t>Personen</a:t>
            </a:r>
            <a:r>
              <a:rPr lang="fr-FR" dirty="0" smtClean="0"/>
              <a:t> mit </a:t>
            </a:r>
            <a:r>
              <a:rPr lang="fr-FR" dirty="0" err="1" smtClean="0"/>
              <a:t>einer</a:t>
            </a:r>
            <a:r>
              <a:rPr lang="fr-FR" dirty="0" smtClean="0"/>
              <a:t> </a:t>
            </a:r>
            <a:r>
              <a:rPr lang="fr-FR" dirty="0" err="1" smtClean="0"/>
              <a:t>Behinderung</a:t>
            </a:r>
            <a:endParaRPr lang="fr-FR" dirty="0" smtClean="0"/>
          </a:p>
          <a:p>
            <a:r>
              <a:rPr lang="fr-FR" dirty="0" err="1" smtClean="0"/>
              <a:t>Andere</a:t>
            </a:r>
            <a:r>
              <a:rPr lang="fr-FR" dirty="0" smtClean="0"/>
              <a:t> </a:t>
            </a:r>
            <a:r>
              <a:rPr lang="fr-FR" dirty="0" err="1" smtClean="0"/>
              <a:t>berücksichtigte</a:t>
            </a:r>
            <a:r>
              <a:rPr lang="fr-FR" dirty="0" smtClean="0"/>
              <a:t> </a:t>
            </a:r>
            <a:r>
              <a:rPr lang="fr-FR" dirty="0" err="1" smtClean="0"/>
              <a:t>Quellen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Angebote</a:t>
            </a:r>
            <a:r>
              <a:rPr lang="fr-FR" dirty="0" smtClean="0"/>
              <a:t>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ambulanten</a:t>
            </a:r>
            <a:r>
              <a:rPr lang="fr-FR" dirty="0" smtClean="0"/>
              <a:t> </a:t>
            </a:r>
            <a:r>
              <a:rPr lang="fr-FR" dirty="0" err="1" smtClean="0"/>
              <a:t>Sektor</a:t>
            </a:r>
            <a:r>
              <a:rPr lang="fr-FR" dirty="0" smtClean="0"/>
              <a:t> </a:t>
            </a:r>
          </a:p>
          <a:p>
            <a:pPr marL="457200" lvl="1" indent="0">
              <a:buNone/>
            </a:pPr>
            <a:r>
              <a:rPr lang="fr-FR" dirty="0" smtClean="0"/>
              <a:t>   (Procap, </a:t>
            </a:r>
            <a:r>
              <a:rPr lang="fr-FR" dirty="0" err="1" smtClean="0"/>
              <a:t>Cerebral</a:t>
            </a:r>
            <a:r>
              <a:rPr lang="fr-FR" dirty="0" smtClean="0"/>
              <a:t>, ASA...)</a:t>
            </a:r>
          </a:p>
          <a:p>
            <a:pPr lvl="1"/>
            <a:r>
              <a:rPr lang="fr-FR" dirty="0" err="1" smtClean="0"/>
              <a:t>Fürsorgerische</a:t>
            </a:r>
            <a:r>
              <a:rPr lang="fr-FR" dirty="0" smtClean="0"/>
              <a:t> </a:t>
            </a:r>
            <a:r>
              <a:rPr lang="fr-FR" dirty="0" err="1" smtClean="0"/>
              <a:t>Unterbringungen</a:t>
            </a:r>
            <a:r>
              <a:rPr lang="fr-FR" dirty="0" smtClean="0"/>
              <a:t> </a:t>
            </a:r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(</a:t>
            </a:r>
            <a:r>
              <a:rPr lang="fr-FR" dirty="0" err="1" smtClean="0"/>
              <a:t>neue</a:t>
            </a:r>
            <a:r>
              <a:rPr lang="fr-FR" dirty="0" smtClean="0"/>
              <a:t> </a:t>
            </a:r>
            <a:r>
              <a:rPr lang="fr-FR" dirty="0" err="1" smtClean="0"/>
              <a:t>gesetzliche</a:t>
            </a:r>
            <a:r>
              <a:rPr lang="fr-FR" dirty="0" smtClean="0"/>
              <a:t> </a:t>
            </a:r>
            <a:r>
              <a:rPr lang="fr-FR" dirty="0" err="1" smtClean="0"/>
              <a:t>Grundlage</a:t>
            </a:r>
            <a:r>
              <a:rPr lang="fr-FR" dirty="0" smtClean="0"/>
              <a:t> 2013)</a:t>
            </a:r>
            <a:endParaRPr lang="fr-CH" dirty="0" smtClean="0"/>
          </a:p>
          <a:p>
            <a:endParaRPr lang="fr-CH" dirty="0" smtClean="0"/>
          </a:p>
          <a:p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4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Untersuchungsergebnisse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908720"/>
            <a:ext cx="8424862" cy="5473030"/>
          </a:xfrm>
        </p:spPr>
        <p:txBody>
          <a:bodyPr/>
          <a:lstStyle/>
          <a:p>
            <a:r>
              <a:rPr lang="fr-CH" dirty="0" err="1" smtClean="0"/>
              <a:t>Alle</a:t>
            </a:r>
            <a:r>
              <a:rPr lang="fr-CH" dirty="0" smtClean="0"/>
              <a:t> </a:t>
            </a:r>
            <a:r>
              <a:rPr lang="fr-CH" dirty="0" err="1" smtClean="0"/>
              <a:t>Datenquellen</a:t>
            </a:r>
            <a:r>
              <a:rPr lang="fr-CH" dirty="0" smtClean="0"/>
              <a:t> </a:t>
            </a:r>
            <a:r>
              <a:rPr lang="fr-CH" dirty="0" err="1"/>
              <a:t>stellen</a:t>
            </a:r>
            <a:r>
              <a:rPr lang="fr-CH" dirty="0"/>
              <a:t> </a:t>
            </a:r>
            <a:r>
              <a:rPr lang="fr-CH" dirty="0" err="1"/>
              <a:t>dieselben</a:t>
            </a:r>
            <a:r>
              <a:rPr lang="fr-CH" dirty="0"/>
              <a:t> </a:t>
            </a:r>
            <a:r>
              <a:rPr lang="fr-CH" dirty="0" err="1" smtClean="0"/>
              <a:t>Tendenzen</a:t>
            </a:r>
            <a:r>
              <a:rPr lang="fr-CH" dirty="0" smtClean="0"/>
              <a:t> </a:t>
            </a:r>
            <a:r>
              <a:rPr lang="fr-CH" dirty="0" err="1" smtClean="0"/>
              <a:t>fest</a:t>
            </a:r>
            <a:r>
              <a:rPr lang="fr-CH" dirty="0" smtClean="0"/>
              <a:t> </a:t>
            </a:r>
            <a:r>
              <a:rPr lang="fr-CH" dirty="0"/>
              <a:t>(</a:t>
            </a:r>
            <a:r>
              <a:rPr lang="fr-CH" dirty="0" err="1" smtClean="0"/>
              <a:t>Statistik</a:t>
            </a:r>
            <a:r>
              <a:rPr lang="fr-CH" dirty="0" smtClean="0"/>
              <a:t>, </a:t>
            </a:r>
            <a:r>
              <a:rPr lang="fr-CH" dirty="0" err="1" smtClean="0"/>
              <a:t>Erhebung</a:t>
            </a:r>
            <a:r>
              <a:rPr lang="fr-CH" dirty="0" smtClean="0"/>
              <a:t> </a:t>
            </a:r>
            <a:r>
              <a:rPr lang="fr-CH" dirty="0" err="1" smtClean="0"/>
              <a:t>bei</a:t>
            </a:r>
            <a:r>
              <a:rPr lang="fr-CH" dirty="0" smtClean="0"/>
              <a:t> den </a:t>
            </a:r>
            <a:r>
              <a:rPr lang="fr-CH" dirty="0" err="1" smtClean="0"/>
              <a:t>Institutionen</a:t>
            </a:r>
            <a:r>
              <a:rPr lang="fr-CH" dirty="0" smtClean="0"/>
              <a:t> etc.):</a:t>
            </a:r>
          </a:p>
          <a:p>
            <a:pPr lvl="1"/>
            <a:r>
              <a:rPr lang="fr-CH" b="1" i="1" dirty="0" err="1" smtClean="0"/>
              <a:t>Psychische</a:t>
            </a:r>
            <a:r>
              <a:rPr lang="fr-CH" b="1" i="1" dirty="0" smtClean="0"/>
              <a:t> </a:t>
            </a:r>
            <a:r>
              <a:rPr lang="fr-CH" b="1" i="1" dirty="0" err="1" smtClean="0"/>
              <a:t>Behinderung</a:t>
            </a:r>
            <a:r>
              <a:rPr lang="fr-CH" b="1" i="1" dirty="0" smtClean="0"/>
              <a:t> </a:t>
            </a:r>
            <a:r>
              <a:rPr lang="fr-CH" dirty="0" smtClean="0"/>
              <a:t>: </a:t>
            </a:r>
            <a:r>
              <a:rPr lang="fr-CH" dirty="0" err="1" smtClean="0"/>
              <a:t>starke</a:t>
            </a:r>
            <a:r>
              <a:rPr lang="fr-CH" dirty="0" smtClean="0"/>
              <a:t> </a:t>
            </a:r>
            <a:r>
              <a:rPr lang="fr-CH" dirty="0" err="1" smtClean="0"/>
              <a:t>Zunahme</a:t>
            </a:r>
            <a:r>
              <a:rPr lang="fr-CH" dirty="0" smtClean="0"/>
              <a:t> des </a:t>
            </a:r>
            <a:r>
              <a:rPr lang="fr-CH" dirty="0" err="1" smtClean="0"/>
              <a:t>Bedarfs</a:t>
            </a:r>
            <a:r>
              <a:rPr lang="fr-CH" dirty="0" smtClean="0"/>
              <a:t> an </a:t>
            </a:r>
            <a:r>
              <a:rPr lang="fr-CH" dirty="0" err="1" smtClean="0"/>
              <a:t>Beherbergungs</a:t>
            </a:r>
            <a:r>
              <a:rPr lang="fr-CH" dirty="0" smtClean="0"/>
              <a:t>- </a:t>
            </a:r>
            <a:r>
              <a:rPr lang="fr-CH" dirty="0" err="1" smtClean="0"/>
              <a:t>und</a:t>
            </a:r>
            <a:r>
              <a:rPr lang="fr-CH" dirty="0" smtClean="0"/>
              <a:t> </a:t>
            </a:r>
            <a:r>
              <a:rPr lang="fr-CH" dirty="0" err="1" smtClean="0"/>
              <a:t>Beschäftigungsplätzen</a:t>
            </a:r>
            <a:endParaRPr lang="fr-CH" dirty="0" smtClean="0"/>
          </a:p>
          <a:p>
            <a:pPr lvl="1"/>
            <a:r>
              <a:rPr lang="fr-CH" b="1" i="1" dirty="0" err="1" smtClean="0"/>
              <a:t>Geistige</a:t>
            </a:r>
            <a:r>
              <a:rPr lang="fr-CH" b="1" i="1" dirty="0" smtClean="0"/>
              <a:t>/</a:t>
            </a:r>
            <a:r>
              <a:rPr lang="fr-CH" b="1" i="1" dirty="0" err="1" smtClean="0"/>
              <a:t>körperliche</a:t>
            </a:r>
            <a:r>
              <a:rPr lang="fr-CH" b="1" i="1" dirty="0" smtClean="0"/>
              <a:t> </a:t>
            </a:r>
            <a:r>
              <a:rPr lang="fr-CH" b="1" i="1" dirty="0" err="1" smtClean="0"/>
              <a:t>Behinderung</a:t>
            </a:r>
            <a:r>
              <a:rPr lang="fr-CH" b="1" i="1" dirty="0" smtClean="0"/>
              <a:t> </a:t>
            </a:r>
            <a:r>
              <a:rPr lang="fr-CH" dirty="0" smtClean="0"/>
              <a:t>: </a:t>
            </a:r>
            <a:r>
              <a:rPr lang="fr-CH" dirty="0" err="1" smtClean="0"/>
              <a:t>regelmässige</a:t>
            </a:r>
            <a:r>
              <a:rPr lang="fr-CH" dirty="0" smtClean="0"/>
              <a:t> </a:t>
            </a:r>
            <a:r>
              <a:rPr lang="fr-CH" dirty="0" err="1" smtClean="0"/>
              <a:t>Zunahme</a:t>
            </a:r>
            <a:r>
              <a:rPr lang="fr-CH" dirty="0" smtClean="0"/>
              <a:t> des </a:t>
            </a:r>
            <a:r>
              <a:rPr lang="fr-CH" dirty="0" err="1" smtClean="0"/>
              <a:t>Bedarfs</a:t>
            </a:r>
            <a:r>
              <a:rPr lang="fr-CH" dirty="0" smtClean="0"/>
              <a:t> an </a:t>
            </a:r>
            <a:r>
              <a:rPr lang="fr-CH" dirty="0" err="1" smtClean="0"/>
              <a:t>Beherberungs</a:t>
            </a:r>
            <a:r>
              <a:rPr lang="fr-CH" dirty="0" smtClean="0"/>
              <a:t>- </a:t>
            </a:r>
            <a:r>
              <a:rPr lang="fr-CH" dirty="0" err="1" smtClean="0"/>
              <a:t>und</a:t>
            </a:r>
            <a:r>
              <a:rPr lang="fr-CH" dirty="0" smtClean="0"/>
              <a:t> </a:t>
            </a:r>
            <a:r>
              <a:rPr lang="fr-CH" dirty="0" err="1" smtClean="0"/>
              <a:t>Beschäftigungsplätzen</a:t>
            </a:r>
            <a:endParaRPr lang="fr-CH" dirty="0" smtClean="0"/>
          </a:p>
          <a:p>
            <a:pPr lvl="1"/>
            <a:r>
              <a:rPr lang="fr-CH" b="1" i="1" dirty="0" smtClean="0"/>
              <a:t>«</a:t>
            </a:r>
            <a:r>
              <a:rPr lang="fr-CH" b="1" i="1" dirty="0" err="1" smtClean="0"/>
              <a:t>Komplexe</a:t>
            </a:r>
            <a:r>
              <a:rPr lang="fr-CH" b="1" i="1" dirty="0" smtClean="0"/>
              <a:t> </a:t>
            </a:r>
            <a:r>
              <a:rPr lang="fr-CH" b="1" i="1" dirty="0" err="1" smtClean="0"/>
              <a:t>Fälle</a:t>
            </a:r>
            <a:r>
              <a:rPr lang="fr-CH" b="1" i="1" dirty="0" smtClean="0"/>
              <a:t>»</a:t>
            </a:r>
            <a:r>
              <a:rPr lang="fr-CH" i="1" dirty="0" smtClean="0"/>
              <a:t> :</a:t>
            </a:r>
            <a:r>
              <a:rPr lang="fr-CH" b="1" i="1" dirty="0" smtClean="0"/>
              <a:t> </a:t>
            </a:r>
            <a:r>
              <a:rPr lang="fr-CH" dirty="0" err="1" smtClean="0"/>
              <a:t>starke</a:t>
            </a:r>
            <a:r>
              <a:rPr lang="fr-CH" dirty="0" smtClean="0"/>
              <a:t> </a:t>
            </a:r>
            <a:r>
              <a:rPr lang="fr-CH" dirty="0" err="1" smtClean="0"/>
              <a:t>Zunahme</a:t>
            </a:r>
            <a:r>
              <a:rPr lang="fr-CH" dirty="0" smtClean="0"/>
              <a:t> der </a:t>
            </a:r>
            <a:r>
              <a:rPr lang="fr-CH" dirty="0" err="1" smtClean="0"/>
              <a:t>Verhaltens-störungen</a:t>
            </a:r>
            <a:r>
              <a:rPr lang="fr-CH" dirty="0" smtClean="0"/>
              <a:t> </a:t>
            </a:r>
            <a:r>
              <a:rPr lang="fr-CH" dirty="0" err="1" smtClean="0"/>
              <a:t>verbunden</a:t>
            </a:r>
            <a:r>
              <a:rPr lang="fr-CH" dirty="0" smtClean="0"/>
              <a:t> mit </a:t>
            </a:r>
            <a:r>
              <a:rPr lang="fr-CH" dirty="0" err="1" smtClean="0"/>
              <a:t>einer</a:t>
            </a:r>
            <a:r>
              <a:rPr lang="fr-CH" dirty="0" smtClean="0"/>
              <a:t> </a:t>
            </a:r>
            <a:r>
              <a:rPr lang="fr-CH" dirty="0" err="1" smtClean="0"/>
              <a:t>psychischen</a:t>
            </a:r>
            <a:r>
              <a:rPr lang="fr-CH" dirty="0" smtClean="0"/>
              <a:t> </a:t>
            </a:r>
            <a:r>
              <a:rPr lang="fr-CH" dirty="0" err="1" smtClean="0"/>
              <a:t>Behinderung</a:t>
            </a:r>
            <a:endParaRPr lang="fr-CH" dirty="0" smtClean="0"/>
          </a:p>
          <a:p>
            <a:pPr lvl="1"/>
            <a:r>
              <a:rPr lang="fr-CH" b="1" i="1" dirty="0" err="1" smtClean="0"/>
              <a:t>Suchtmittelabhängigkeiten</a:t>
            </a:r>
            <a:r>
              <a:rPr lang="fr-CH" b="1" i="1" dirty="0" smtClean="0"/>
              <a:t> </a:t>
            </a:r>
            <a:r>
              <a:rPr lang="fr-CH" dirty="0" smtClean="0"/>
              <a:t>: </a:t>
            </a:r>
            <a:r>
              <a:rPr lang="fr-CH" dirty="0" err="1" smtClean="0"/>
              <a:t>gleichbleibender</a:t>
            </a:r>
            <a:r>
              <a:rPr lang="fr-CH" dirty="0" smtClean="0"/>
              <a:t> </a:t>
            </a:r>
            <a:r>
              <a:rPr lang="fr-CH" dirty="0" err="1" smtClean="0"/>
              <a:t>Bedarf</a:t>
            </a:r>
            <a:r>
              <a:rPr lang="fr-CH" dirty="0" smtClean="0"/>
              <a:t> an </a:t>
            </a:r>
            <a:r>
              <a:rPr lang="fr-CH" dirty="0" err="1" smtClean="0"/>
              <a:t>Plätzen</a:t>
            </a:r>
            <a:r>
              <a:rPr lang="fr-CH" dirty="0" smtClean="0"/>
              <a:t>, aber </a:t>
            </a:r>
            <a:r>
              <a:rPr lang="fr-CH" dirty="0" err="1" smtClean="0"/>
              <a:t>Nachfrage</a:t>
            </a:r>
            <a:r>
              <a:rPr lang="fr-CH" dirty="0" smtClean="0"/>
              <a:t> </a:t>
            </a:r>
            <a:r>
              <a:rPr lang="fr-CH" dirty="0" err="1" smtClean="0"/>
              <a:t>nach</a:t>
            </a:r>
            <a:r>
              <a:rPr lang="fr-CH" dirty="0" smtClean="0"/>
              <a:t> </a:t>
            </a:r>
            <a:r>
              <a:rPr lang="fr-CH" dirty="0" err="1" smtClean="0"/>
              <a:t>kürzeren</a:t>
            </a:r>
            <a:r>
              <a:rPr lang="fr-CH" dirty="0" smtClean="0"/>
              <a:t> </a:t>
            </a:r>
            <a:r>
              <a:rPr lang="fr-CH" dirty="0" err="1" smtClean="0"/>
              <a:t>Aufenthalten</a:t>
            </a:r>
            <a:r>
              <a:rPr lang="fr-CH" dirty="0" smtClean="0"/>
              <a:t> </a:t>
            </a:r>
            <a:r>
              <a:rPr lang="fr-CH" dirty="0" err="1" smtClean="0"/>
              <a:t>für</a:t>
            </a:r>
            <a:r>
              <a:rPr lang="fr-CH" dirty="0" smtClean="0"/>
              <a:t> </a:t>
            </a:r>
            <a:r>
              <a:rPr lang="fr-CH" dirty="0" err="1" smtClean="0"/>
              <a:t>Personen</a:t>
            </a:r>
            <a:r>
              <a:rPr lang="fr-CH" dirty="0" smtClean="0"/>
              <a:t> mit </a:t>
            </a:r>
            <a:r>
              <a:rPr lang="fr-CH" dirty="0" err="1" smtClean="0"/>
              <a:t>psychischen</a:t>
            </a:r>
            <a:r>
              <a:rPr lang="fr-CH" dirty="0" smtClean="0"/>
              <a:t> </a:t>
            </a:r>
            <a:r>
              <a:rPr lang="fr-CH" dirty="0" err="1" smtClean="0"/>
              <a:t>und</a:t>
            </a:r>
            <a:r>
              <a:rPr lang="fr-CH" dirty="0" smtClean="0"/>
              <a:t>/</a:t>
            </a:r>
            <a:r>
              <a:rPr lang="fr-CH" dirty="0" err="1" smtClean="0"/>
              <a:t>oder</a:t>
            </a:r>
            <a:r>
              <a:rPr lang="fr-CH" dirty="0" smtClean="0"/>
              <a:t> </a:t>
            </a:r>
            <a:r>
              <a:rPr lang="fr-CH" dirty="0" err="1" smtClean="0"/>
              <a:t>Verhaltensproblemen</a:t>
            </a: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5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Hauptsächliche</a:t>
            </a:r>
            <a:r>
              <a:rPr lang="fr-CH" b="1" dirty="0" smtClean="0"/>
              <a:t> </a:t>
            </a:r>
            <a:r>
              <a:rPr lang="fr-CH" b="1" dirty="0" err="1" smtClean="0"/>
              <a:t>Ursachen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Lücken</a:t>
            </a:r>
            <a:r>
              <a:rPr lang="fr-FR" dirty="0" smtClean="0"/>
              <a:t> in der </a:t>
            </a:r>
            <a:r>
              <a:rPr lang="fr-FR" dirty="0" err="1" smtClean="0"/>
              <a:t>Angebotsentwicklung</a:t>
            </a:r>
            <a:r>
              <a:rPr lang="fr-FR" dirty="0" smtClean="0"/>
              <a:t> vor der NFA I </a:t>
            </a:r>
            <a:r>
              <a:rPr lang="fr-FR" dirty="0" err="1" smtClean="0"/>
              <a:t>verbunden</a:t>
            </a:r>
            <a:r>
              <a:rPr lang="fr-FR" dirty="0" smtClean="0"/>
              <a:t> mit den </a:t>
            </a:r>
            <a:r>
              <a:rPr lang="fr-FR" dirty="0" err="1" smtClean="0"/>
              <a:t>Sparmassnahmen</a:t>
            </a:r>
            <a:r>
              <a:rPr lang="fr-FR" dirty="0" smtClean="0"/>
              <a:t> des </a:t>
            </a:r>
            <a:r>
              <a:rPr lang="fr-FR" dirty="0" err="1" smtClean="0"/>
              <a:t>Bundes</a:t>
            </a:r>
            <a:r>
              <a:rPr lang="fr-FR" dirty="0" smtClean="0"/>
              <a:t> (PAB03)</a:t>
            </a:r>
          </a:p>
          <a:p>
            <a:r>
              <a:rPr lang="fr-FR" dirty="0" err="1" smtClean="0"/>
              <a:t>Starke</a:t>
            </a:r>
            <a:r>
              <a:rPr lang="fr-FR" dirty="0" smtClean="0"/>
              <a:t> </a:t>
            </a:r>
            <a:r>
              <a:rPr lang="fr-FR" dirty="0" err="1" smtClean="0"/>
              <a:t>Zunahme</a:t>
            </a:r>
            <a:r>
              <a:rPr lang="fr-FR" dirty="0" smtClean="0"/>
              <a:t> </a:t>
            </a:r>
            <a:r>
              <a:rPr lang="fr-FR" dirty="0" err="1" smtClean="0"/>
              <a:t>von</a:t>
            </a:r>
            <a:r>
              <a:rPr lang="fr-FR" dirty="0" smtClean="0"/>
              <a:t> IV-</a:t>
            </a:r>
            <a:r>
              <a:rPr lang="fr-FR" dirty="0" err="1" smtClean="0"/>
              <a:t>Rentnern</a:t>
            </a:r>
            <a:r>
              <a:rPr lang="fr-FR" dirty="0" smtClean="0"/>
              <a:t> mit </a:t>
            </a:r>
            <a:r>
              <a:rPr lang="fr-FR" dirty="0" err="1" smtClean="0"/>
              <a:t>einer</a:t>
            </a:r>
            <a:r>
              <a:rPr lang="fr-FR" dirty="0" smtClean="0"/>
              <a:t> </a:t>
            </a:r>
            <a:r>
              <a:rPr lang="fr-FR" dirty="0" err="1" smtClean="0"/>
              <a:t>psychischen</a:t>
            </a:r>
            <a:r>
              <a:rPr lang="fr-FR" dirty="0" smtClean="0"/>
              <a:t> </a:t>
            </a:r>
            <a:r>
              <a:rPr lang="fr-FR" dirty="0" err="1" smtClean="0"/>
              <a:t>Behinderung</a:t>
            </a:r>
            <a:r>
              <a:rPr lang="fr-FR" dirty="0" smtClean="0"/>
              <a:t>:</a:t>
            </a:r>
          </a:p>
          <a:p>
            <a:pPr lvl="1"/>
            <a:r>
              <a:rPr lang="fr-FR" sz="1800" i="1" dirty="0" err="1" smtClean="0"/>
              <a:t>ein</a:t>
            </a:r>
            <a:r>
              <a:rPr lang="fr-FR" sz="1800" i="1" dirty="0" smtClean="0"/>
              <a:t> Teil </a:t>
            </a:r>
            <a:r>
              <a:rPr lang="fr-FR" sz="1800" i="1" dirty="0" err="1" smtClean="0"/>
              <a:t>dieser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Gruppe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benötigt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eine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institutionelle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Betreuung</a:t>
            </a:r>
            <a:endParaRPr lang="fr-CH" sz="1800" i="1" dirty="0" smtClean="0"/>
          </a:p>
          <a:p>
            <a:r>
              <a:rPr lang="fr-FR" dirty="0" err="1" smtClean="0"/>
              <a:t>Alterung</a:t>
            </a:r>
            <a:r>
              <a:rPr lang="fr-FR" dirty="0" smtClean="0"/>
              <a:t> der </a:t>
            </a:r>
            <a:r>
              <a:rPr lang="fr-FR" dirty="0" err="1" smtClean="0"/>
              <a:t>Personen</a:t>
            </a:r>
            <a:r>
              <a:rPr lang="fr-FR" dirty="0" smtClean="0"/>
              <a:t> mit </a:t>
            </a:r>
            <a:r>
              <a:rPr lang="fr-FR" dirty="0" err="1" smtClean="0"/>
              <a:t>einer</a:t>
            </a:r>
            <a:r>
              <a:rPr lang="fr-FR" dirty="0" smtClean="0"/>
              <a:t> </a:t>
            </a:r>
            <a:r>
              <a:rPr lang="fr-FR" dirty="0" err="1" smtClean="0"/>
              <a:t>Behinderung</a:t>
            </a:r>
            <a:r>
              <a:rPr lang="fr-FR" dirty="0" smtClean="0"/>
              <a:t> </a:t>
            </a:r>
            <a:r>
              <a:rPr lang="fr-FR" dirty="0" err="1" smtClean="0"/>
              <a:t>sowie</a:t>
            </a:r>
            <a:r>
              <a:rPr lang="fr-FR" dirty="0" smtClean="0"/>
              <a:t> </a:t>
            </a:r>
            <a:r>
              <a:rPr lang="fr-FR" dirty="0" err="1" smtClean="0"/>
              <a:t>deren</a:t>
            </a:r>
            <a:r>
              <a:rPr lang="fr-FR" dirty="0" smtClean="0"/>
              <a:t> </a:t>
            </a:r>
            <a:r>
              <a:rPr lang="fr-FR" dirty="0" err="1" smtClean="0"/>
              <a:t>Angehörigen</a:t>
            </a:r>
            <a:r>
              <a:rPr lang="fr-FR" dirty="0" smtClean="0"/>
              <a:t>:</a:t>
            </a:r>
          </a:p>
          <a:p>
            <a:pPr lvl="1"/>
            <a:r>
              <a:rPr lang="fr-FR" sz="1800" dirty="0">
                <a:solidFill>
                  <a:srgbClr val="FF0000"/>
                </a:solidFill>
              </a:rPr>
              <a:t>d</a:t>
            </a:r>
            <a:r>
              <a:rPr lang="fr-FR" sz="1800" dirty="0" smtClean="0"/>
              <a:t>ie </a:t>
            </a:r>
            <a:r>
              <a:rPr lang="fr-FR" sz="1800" dirty="0" err="1" smtClean="0"/>
              <a:t>Möglichkeiten</a:t>
            </a:r>
            <a:r>
              <a:rPr lang="fr-FR" sz="1800" dirty="0" smtClean="0"/>
              <a:t> </a:t>
            </a:r>
            <a:r>
              <a:rPr lang="fr-FR" sz="1800" dirty="0" err="1" smtClean="0"/>
              <a:t>zum</a:t>
            </a:r>
            <a:r>
              <a:rPr lang="fr-FR" sz="1800" dirty="0" smtClean="0"/>
              <a:t> </a:t>
            </a:r>
            <a:r>
              <a:rPr lang="fr-FR" sz="1800" dirty="0" err="1" smtClean="0"/>
              <a:t>Verbleib</a:t>
            </a:r>
            <a:r>
              <a:rPr lang="fr-FR" sz="1800" dirty="0" smtClean="0"/>
              <a:t> </a:t>
            </a:r>
            <a:r>
              <a:rPr lang="fr-FR" sz="1800" dirty="0" err="1" smtClean="0"/>
              <a:t>zu</a:t>
            </a:r>
            <a:r>
              <a:rPr lang="fr-FR" sz="1800" dirty="0" smtClean="0"/>
              <a:t> </a:t>
            </a:r>
            <a:r>
              <a:rPr lang="fr-FR" sz="1800" dirty="0" err="1" smtClean="0"/>
              <a:t>Hause</a:t>
            </a:r>
            <a:r>
              <a:rPr lang="fr-FR" sz="1800" dirty="0" smtClean="0"/>
              <a:t> </a:t>
            </a:r>
            <a:r>
              <a:rPr lang="fr-FR" sz="1800" dirty="0" err="1"/>
              <a:t>sind</a:t>
            </a:r>
            <a:r>
              <a:rPr lang="fr-FR" sz="1800" dirty="0"/>
              <a:t> </a:t>
            </a:r>
            <a:r>
              <a:rPr lang="fr-FR" sz="1800" dirty="0" err="1"/>
              <a:t>zunehmend</a:t>
            </a:r>
            <a:r>
              <a:rPr lang="fr-FR" sz="1800" dirty="0"/>
              <a:t> </a:t>
            </a:r>
            <a:r>
              <a:rPr lang="fr-FR" sz="1800" dirty="0" err="1"/>
              <a:t>beschränkt</a:t>
            </a:r>
            <a:endParaRPr lang="fr-CH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6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Hauptsächliche</a:t>
            </a:r>
            <a:r>
              <a:rPr lang="fr-CH" b="1" dirty="0" smtClean="0"/>
              <a:t> </a:t>
            </a:r>
            <a:r>
              <a:rPr lang="fr-CH" b="1" dirty="0" err="1" smtClean="0"/>
              <a:t>Ursachen</a:t>
            </a:r>
            <a:r>
              <a:rPr lang="fr-CH" b="1" dirty="0" smtClean="0"/>
              <a:t> </a:t>
            </a:r>
            <a:r>
              <a:rPr lang="fr-CH" sz="1400" b="1" dirty="0" smtClean="0"/>
              <a:t>(</a:t>
            </a:r>
            <a:r>
              <a:rPr lang="fr-CH" sz="1400" b="1" dirty="0" err="1" smtClean="0"/>
              <a:t>Fortsetzung</a:t>
            </a:r>
            <a:r>
              <a:rPr lang="fr-CH" sz="1400" b="1" dirty="0" smtClean="0"/>
              <a:t>)</a:t>
            </a:r>
            <a:endParaRPr lang="fr-CH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Verschlimmerung</a:t>
            </a:r>
            <a:r>
              <a:rPr lang="fr-FR" dirty="0" smtClean="0"/>
              <a:t> der </a:t>
            </a:r>
            <a:r>
              <a:rPr lang="fr-FR" dirty="0" err="1" smtClean="0"/>
              <a:t>psychischen</a:t>
            </a:r>
            <a:r>
              <a:rPr lang="fr-FR" dirty="0" smtClean="0"/>
              <a:t>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gesundheitlichen</a:t>
            </a:r>
            <a:r>
              <a:rPr lang="fr-FR" dirty="0" smtClean="0"/>
              <a:t> </a:t>
            </a:r>
            <a:r>
              <a:rPr lang="fr-FR" dirty="0" err="1" smtClean="0"/>
              <a:t>Probleme</a:t>
            </a:r>
            <a:r>
              <a:rPr lang="fr-FR" dirty="0" smtClean="0"/>
              <a:t> </a:t>
            </a:r>
            <a:r>
              <a:rPr lang="fr-FR" dirty="0" err="1" smtClean="0"/>
              <a:t>im</a:t>
            </a:r>
            <a:r>
              <a:rPr lang="fr-FR" dirty="0" smtClean="0"/>
              <a:t> Alter:</a:t>
            </a:r>
          </a:p>
          <a:p>
            <a:pPr lvl="1"/>
            <a:r>
              <a:rPr lang="fr-FR" sz="1800" dirty="0" err="1" smtClean="0"/>
              <a:t>erfordert</a:t>
            </a:r>
            <a:r>
              <a:rPr lang="fr-FR" sz="1800" dirty="0" smtClean="0"/>
              <a:t> </a:t>
            </a:r>
            <a:r>
              <a:rPr lang="fr-FR" sz="1800" dirty="0" err="1" smtClean="0"/>
              <a:t>eine</a:t>
            </a:r>
            <a:r>
              <a:rPr lang="fr-FR" sz="1800" dirty="0" smtClean="0"/>
              <a:t> </a:t>
            </a:r>
            <a:r>
              <a:rPr lang="fr-FR" sz="1800" dirty="0" err="1" smtClean="0"/>
              <a:t>verstärkte</a:t>
            </a:r>
            <a:r>
              <a:rPr lang="fr-FR" sz="1800" dirty="0" smtClean="0"/>
              <a:t> </a:t>
            </a:r>
            <a:r>
              <a:rPr lang="fr-FR" sz="1800" dirty="0" err="1" smtClean="0"/>
              <a:t>soziale</a:t>
            </a:r>
            <a:r>
              <a:rPr lang="fr-FR" sz="1800" dirty="0" smtClean="0"/>
              <a:t> </a:t>
            </a:r>
            <a:r>
              <a:rPr lang="fr-FR" sz="1800" dirty="0" err="1" smtClean="0"/>
              <a:t>und</a:t>
            </a:r>
            <a:r>
              <a:rPr lang="fr-FR" sz="1800" dirty="0" smtClean="0"/>
              <a:t> </a:t>
            </a:r>
            <a:r>
              <a:rPr lang="fr-FR" sz="1800" dirty="0" err="1" smtClean="0"/>
              <a:t>medizinische</a:t>
            </a:r>
            <a:r>
              <a:rPr lang="fr-FR" sz="1800" dirty="0" smtClean="0"/>
              <a:t> </a:t>
            </a:r>
            <a:r>
              <a:rPr lang="fr-FR" sz="1800" dirty="0" err="1" smtClean="0"/>
              <a:t>Betreuung</a:t>
            </a:r>
            <a:endParaRPr lang="fr-CH" sz="1800" dirty="0" smtClean="0"/>
          </a:p>
          <a:p>
            <a:r>
              <a:rPr lang="fr-FR" dirty="0" err="1" smtClean="0"/>
              <a:t>Erschwerter</a:t>
            </a:r>
            <a:r>
              <a:rPr lang="fr-FR" dirty="0" smtClean="0"/>
              <a:t> </a:t>
            </a:r>
            <a:r>
              <a:rPr lang="fr-FR" dirty="0" err="1" smtClean="0"/>
              <a:t>Zugang</a:t>
            </a:r>
            <a:r>
              <a:rPr lang="fr-FR" dirty="0" smtClean="0"/>
              <a:t> </a:t>
            </a:r>
            <a:r>
              <a:rPr lang="fr-FR" dirty="0" err="1" smtClean="0"/>
              <a:t>zu</a:t>
            </a:r>
            <a:r>
              <a:rPr lang="fr-FR" dirty="0" smtClean="0"/>
              <a:t> </a:t>
            </a:r>
            <a:r>
              <a:rPr lang="fr-FR" dirty="0" err="1" smtClean="0"/>
              <a:t>einer</a:t>
            </a:r>
            <a:r>
              <a:rPr lang="fr-FR" dirty="0" smtClean="0"/>
              <a:t> IV-</a:t>
            </a:r>
            <a:r>
              <a:rPr lang="fr-FR" dirty="0" err="1" smtClean="0"/>
              <a:t>Erstausbildungs</a:t>
            </a:r>
            <a:r>
              <a:rPr lang="fr-FR" dirty="0" smtClean="0"/>
              <a:t>-</a:t>
            </a:r>
            <a:r>
              <a:rPr lang="fr-FR" dirty="0" err="1" smtClean="0"/>
              <a:t>massnahme</a:t>
            </a:r>
            <a:r>
              <a:rPr lang="fr-FR" dirty="0" smtClean="0"/>
              <a:t> (</a:t>
            </a:r>
            <a:r>
              <a:rPr lang="fr-FR" dirty="0" err="1" smtClean="0">
                <a:solidFill>
                  <a:srgbClr val="333333"/>
                </a:solidFill>
              </a:rPr>
              <a:t>z.B</a:t>
            </a:r>
            <a:r>
              <a:rPr lang="fr-FR" dirty="0" smtClean="0">
                <a:solidFill>
                  <a:srgbClr val="333333"/>
                </a:solidFill>
              </a:rPr>
              <a:t>.: </a:t>
            </a:r>
            <a:r>
              <a:rPr lang="fr-FR" dirty="0" smtClean="0"/>
              <a:t>ORIF)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häufiges</a:t>
            </a:r>
            <a:r>
              <a:rPr lang="fr-FR" dirty="0" smtClean="0"/>
              <a:t> </a:t>
            </a:r>
            <a:r>
              <a:rPr lang="fr-FR" dirty="0" err="1" smtClean="0"/>
              <a:t>Scheitern</a:t>
            </a:r>
            <a:r>
              <a:rPr lang="fr-FR" dirty="0" smtClean="0"/>
              <a:t> der </a:t>
            </a:r>
            <a:r>
              <a:rPr lang="fr-FR" dirty="0" err="1" smtClean="0"/>
              <a:t>Jugendlichen</a:t>
            </a:r>
            <a:r>
              <a:rPr lang="fr-FR" dirty="0" smtClean="0"/>
              <a:t> mit </a:t>
            </a:r>
            <a:r>
              <a:rPr lang="fr-FR" dirty="0" err="1" smtClean="0"/>
              <a:t>einer</a:t>
            </a:r>
            <a:r>
              <a:rPr lang="fr-FR" dirty="0" smtClean="0"/>
              <a:t> </a:t>
            </a:r>
            <a:r>
              <a:rPr lang="fr-FR" dirty="0" err="1" smtClean="0"/>
              <a:t>Behinderung</a:t>
            </a:r>
            <a:r>
              <a:rPr lang="fr-FR" dirty="0" smtClean="0"/>
              <a:t> </a:t>
            </a:r>
            <a:r>
              <a:rPr lang="fr-FR" dirty="0" err="1" smtClean="0"/>
              <a:t>während</a:t>
            </a:r>
            <a:r>
              <a:rPr lang="fr-FR" dirty="0" smtClean="0"/>
              <a:t> der </a:t>
            </a:r>
            <a:r>
              <a:rPr lang="fr-FR" dirty="0" err="1" smtClean="0"/>
              <a:t>Ausbildung</a:t>
            </a:r>
            <a:r>
              <a:rPr lang="fr-FR" sz="2000" dirty="0" smtClean="0"/>
              <a:t>:</a:t>
            </a:r>
          </a:p>
          <a:p>
            <a:pPr lvl="1"/>
            <a:r>
              <a:rPr lang="fr-FR" sz="1800" dirty="0" err="1" smtClean="0"/>
              <a:t>Anstieg</a:t>
            </a:r>
            <a:r>
              <a:rPr lang="fr-FR" sz="1800" dirty="0" smtClean="0"/>
              <a:t> der </a:t>
            </a:r>
            <a:r>
              <a:rPr lang="fr-FR" sz="1800" dirty="0" err="1" smtClean="0"/>
              <a:t>Anforderung</a:t>
            </a:r>
            <a:r>
              <a:rPr lang="fr-FR" sz="1800" dirty="0" smtClean="0"/>
              <a:t> der IV, </a:t>
            </a:r>
            <a:r>
              <a:rPr lang="fr-FR" sz="1800" dirty="0" err="1" smtClean="0"/>
              <a:t>Beschränkung</a:t>
            </a:r>
            <a:r>
              <a:rPr lang="fr-FR" sz="1800" dirty="0" smtClean="0"/>
              <a:t> der </a:t>
            </a:r>
            <a:r>
              <a:rPr lang="fr-FR" sz="1800" dirty="0" err="1" smtClean="0"/>
              <a:t>Finanzierungsdauer</a:t>
            </a:r>
            <a:r>
              <a:rPr lang="fr-FR" sz="1800" dirty="0" smtClean="0"/>
              <a:t>, </a:t>
            </a:r>
            <a:r>
              <a:rPr lang="fr-FR" sz="1800" dirty="0" err="1" smtClean="0"/>
              <a:t>Erhöhung</a:t>
            </a:r>
            <a:r>
              <a:rPr lang="fr-FR" sz="1800" dirty="0" smtClean="0"/>
              <a:t> der </a:t>
            </a:r>
            <a:r>
              <a:rPr lang="fr-FR" sz="1800" dirty="0" err="1" smtClean="0"/>
              <a:t>Anforderungen</a:t>
            </a:r>
            <a:r>
              <a:rPr lang="fr-FR" sz="1800" dirty="0" smtClean="0"/>
              <a:t> an die  </a:t>
            </a:r>
            <a:r>
              <a:rPr lang="fr-FR" sz="1800" dirty="0" err="1" smtClean="0"/>
              <a:t>Ausbildungsorte</a:t>
            </a:r>
            <a:endParaRPr lang="fr-CH" sz="1800" dirty="0" smtClean="0"/>
          </a:p>
          <a:p>
            <a:endParaRPr lang="fr-CH" sz="2000" dirty="0" smtClean="0"/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7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 smtClean="0"/>
              <a:t>Angebotsplanung</a:t>
            </a:r>
            <a:r>
              <a:rPr lang="fr-CH" b="1" dirty="0" smtClean="0"/>
              <a:t>  2012-2016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424862" cy="1727398"/>
          </a:xfrm>
        </p:spPr>
        <p:txBody>
          <a:bodyPr/>
          <a:lstStyle/>
          <a:p>
            <a:r>
              <a:rPr lang="fr-CH" dirty="0" smtClean="0"/>
              <a:t>Situation 2012:</a:t>
            </a:r>
          </a:p>
          <a:p>
            <a:pPr lvl="1"/>
            <a:r>
              <a:rPr lang="fr-CH" dirty="0" err="1"/>
              <a:t>d</a:t>
            </a:r>
            <a:r>
              <a:rPr lang="fr-CH" dirty="0" err="1" smtClean="0"/>
              <a:t>urchschnittlicher</a:t>
            </a:r>
            <a:r>
              <a:rPr lang="fr-CH" dirty="0" smtClean="0"/>
              <a:t> </a:t>
            </a:r>
            <a:r>
              <a:rPr lang="fr-CH" dirty="0" err="1"/>
              <a:t>Belegungsgrad</a:t>
            </a:r>
            <a:r>
              <a:rPr lang="fr-CH" dirty="0"/>
              <a:t> in den </a:t>
            </a:r>
            <a:r>
              <a:rPr lang="fr-CH" dirty="0" err="1"/>
              <a:t>Institutionen</a:t>
            </a:r>
            <a:r>
              <a:rPr lang="fr-CH" dirty="0" smtClean="0"/>
              <a:t>: 95 %</a:t>
            </a:r>
          </a:p>
          <a:p>
            <a:pPr lvl="1"/>
            <a:r>
              <a:rPr lang="fr-CH" dirty="0" smtClean="0"/>
              <a:t>128 </a:t>
            </a:r>
            <a:r>
              <a:rPr lang="fr-CH" dirty="0" err="1" smtClean="0"/>
              <a:t>ausserkantonal</a:t>
            </a:r>
            <a:r>
              <a:rPr lang="fr-CH" dirty="0" smtClean="0"/>
              <a:t> </a:t>
            </a:r>
            <a:r>
              <a:rPr lang="fr-CH" dirty="0" err="1" smtClean="0"/>
              <a:t>platzierte</a:t>
            </a:r>
            <a:r>
              <a:rPr lang="fr-CH" dirty="0" smtClean="0"/>
              <a:t> </a:t>
            </a:r>
            <a:r>
              <a:rPr lang="fr-CH" dirty="0" err="1" smtClean="0"/>
              <a:t>Personen</a:t>
            </a:r>
            <a:endParaRPr lang="fr-CH" dirty="0" smtClean="0"/>
          </a:p>
          <a:p>
            <a:pPr lvl="1"/>
            <a:r>
              <a:rPr lang="fr-CH" dirty="0" err="1"/>
              <a:t>u</a:t>
            </a:r>
            <a:r>
              <a:rPr lang="fr-CH" dirty="0" err="1" smtClean="0"/>
              <a:t>ngefähr</a:t>
            </a:r>
            <a:r>
              <a:rPr lang="fr-CH" dirty="0" smtClean="0"/>
              <a:t> 90 </a:t>
            </a:r>
            <a:r>
              <a:rPr lang="fr-CH" dirty="0" err="1" smtClean="0"/>
              <a:t>Personen</a:t>
            </a:r>
            <a:r>
              <a:rPr lang="fr-CH" dirty="0" smtClean="0"/>
              <a:t> </a:t>
            </a:r>
            <a:r>
              <a:rPr lang="fr-CH" dirty="0" err="1" smtClean="0"/>
              <a:t>im</a:t>
            </a:r>
            <a:r>
              <a:rPr lang="fr-CH" dirty="0" smtClean="0"/>
              <a:t> IV-Alter in APH </a:t>
            </a:r>
            <a:r>
              <a:rPr lang="de-CH" dirty="0" smtClean="0"/>
              <a:t>platziert</a:t>
            </a:r>
          </a:p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8</a:t>
            </a:fld>
            <a:endParaRPr lang="fr-CH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36538" y="3054351"/>
            <a:ext cx="8775701" cy="2836862"/>
            <a:chOff x="149" y="1924"/>
            <a:chExt cx="5528" cy="1787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" y="1933"/>
              <a:ext cx="5353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58" y="1933"/>
              <a:ext cx="5353" cy="474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462" y="2398"/>
              <a:ext cx="1049" cy="1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62" y="2580"/>
              <a:ext cx="1049" cy="1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4462" y="2763"/>
              <a:ext cx="1049" cy="191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4462" y="2945"/>
              <a:ext cx="1049" cy="1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4462" y="3128"/>
              <a:ext cx="1049" cy="191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462" y="3310"/>
              <a:ext cx="1049" cy="2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58" y="3501"/>
              <a:ext cx="5353" cy="20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2958" y="2234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2013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350" y="2234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2014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742" y="2234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134" y="2234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2016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185" y="2416"/>
              <a:ext cx="210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Heime und Heime mit Beschäftigung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185" y="2599"/>
              <a:ext cx="1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körperliche Behinderung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2684" y="2599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204" y="2599"/>
              <a:ext cx="1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4316" y="259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4772" y="259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5292" y="2599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85" y="2781"/>
              <a:ext cx="114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geistige Behinderung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684" y="2781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419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140" y="2781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3532" y="2781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3988" y="2781"/>
              <a:ext cx="1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4380" y="2781"/>
              <a:ext cx="1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4772" y="2781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292" y="2781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464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185" y="2963"/>
              <a:ext cx="132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psychische Behinderung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2684" y="2963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248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140" y="2963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36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3596" y="2963"/>
              <a:ext cx="1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3988" y="2963"/>
              <a:ext cx="1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316" y="2963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4772" y="2963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67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5292" y="2963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315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85" y="3146"/>
              <a:ext cx="128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Suchtmittelabhängigkeit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2748" y="3146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5356" y="3146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185" y="3328"/>
              <a:ext cx="232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7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ohne Unterscheidung nach </a:t>
              </a:r>
              <a:r>
                <a:rPr lang="de-DE" sz="1700" dirty="0" err="1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Behind.art</a:t>
              </a:r>
              <a:r>
                <a:rPr lang="de-DE" sz="17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	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2748" y="3337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5356" y="3337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62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185" y="3529"/>
              <a:ext cx="114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Total Beherbergung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2684" y="3529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894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3140" y="352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47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3532" y="352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27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924" y="352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316" y="3529"/>
              <a:ext cx="1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38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4708" y="3529"/>
              <a:ext cx="25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125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5228" y="3529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1019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787" y="2088"/>
              <a:ext cx="103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BEHERBERGUNG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544" y="2015"/>
              <a:ext cx="374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Total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4480" y="2170"/>
              <a:ext cx="11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zusätz</a:t>
              </a:r>
              <a:r>
                <a:rPr lang="de-DE" sz="15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.		</a:t>
              </a:r>
              <a:r>
                <a:rPr kumimoji="0" lang="de-DE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2347" y="2015"/>
              <a:ext cx="60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Situation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483" y="2170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2012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3109" y="1924"/>
              <a:ext cx="11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b="1" i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z</a:t>
              </a:r>
              <a:r>
                <a:rPr lang="de-DE" sz="1500" b="1" i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usätzlich verlangte</a:t>
              </a:r>
              <a:r>
                <a:rPr kumimoji="0" lang="de-DE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3479" y="2079"/>
              <a:ext cx="58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500" b="1" i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Plätze	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955" y="2015"/>
              <a:ext cx="60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Situation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5091" y="2170"/>
              <a:ext cx="31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2016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 flipV="1">
              <a:off x="158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158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 flipV="1">
              <a:off x="2319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319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 flipV="1">
              <a:off x="2894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894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V="1">
              <a:off x="4462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4462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 flipV="1">
              <a:off x="4918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4918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167" y="1924"/>
              <a:ext cx="5344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 flipV="1">
              <a:off x="5502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5502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 flipV="1">
              <a:off x="3286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3286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 flipV="1">
              <a:off x="3678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3678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 flipV="1">
              <a:off x="4070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5" name="Rectangle 81"/>
            <p:cNvSpPr>
              <a:spLocks noChangeArrowheads="1"/>
            </p:cNvSpPr>
            <p:nvPr/>
          </p:nvSpPr>
          <p:spPr bwMode="auto">
            <a:xfrm>
              <a:off x="4070" y="192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167" y="2389"/>
              <a:ext cx="5344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167" y="2580"/>
              <a:ext cx="21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167" y="2580"/>
              <a:ext cx="2143" cy="10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328" y="2580"/>
              <a:ext cx="557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328" y="2580"/>
              <a:ext cx="557" cy="10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903" y="2580"/>
              <a:ext cx="1550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903" y="2580"/>
              <a:ext cx="1550" cy="10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167" y="2763"/>
              <a:ext cx="21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167" y="2763"/>
              <a:ext cx="214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2328" y="2763"/>
              <a:ext cx="557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2328" y="2763"/>
              <a:ext cx="557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2903" y="2763"/>
              <a:ext cx="1550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2903" y="2763"/>
              <a:ext cx="1550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167" y="2945"/>
              <a:ext cx="21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167" y="2945"/>
              <a:ext cx="214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328" y="2945"/>
              <a:ext cx="557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328" y="2945"/>
              <a:ext cx="557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2903" y="2945"/>
              <a:ext cx="1550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2903" y="2945"/>
              <a:ext cx="1550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167" y="3128"/>
              <a:ext cx="21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167" y="3128"/>
              <a:ext cx="214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2328" y="3128"/>
              <a:ext cx="557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2328" y="3128"/>
              <a:ext cx="557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2903" y="3128"/>
              <a:ext cx="1550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2903" y="3128"/>
              <a:ext cx="1550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167" y="3310"/>
              <a:ext cx="21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167" y="3310"/>
              <a:ext cx="214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2328" y="3310"/>
              <a:ext cx="557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2328" y="3310"/>
              <a:ext cx="557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2903" y="3310"/>
              <a:ext cx="1550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2903" y="3310"/>
              <a:ext cx="1550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3286" y="2407"/>
              <a:ext cx="0" cy="108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3286" y="2407"/>
              <a:ext cx="9" cy="108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3678" y="2407"/>
              <a:ext cx="0" cy="108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3678" y="2407"/>
              <a:ext cx="9" cy="108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4070" y="2407"/>
              <a:ext cx="0" cy="1085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4070" y="2407"/>
              <a:ext cx="9" cy="108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3" name="Rectangle 119"/>
            <p:cNvSpPr>
              <a:spLocks noChangeArrowheads="1"/>
            </p:cNvSpPr>
            <p:nvPr/>
          </p:nvSpPr>
          <p:spPr bwMode="auto">
            <a:xfrm>
              <a:off x="2328" y="3492"/>
              <a:ext cx="3183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149" y="1924"/>
              <a:ext cx="18" cy="17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5" name="Rectangle 121"/>
            <p:cNvSpPr>
              <a:spLocks noChangeArrowheads="1"/>
            </p:cNvSpPr>
            <p:nvPr/>
          </p:nvSpPr>
          <p:spPr bwMode="auto">
            <a:xfrm>
              <a:off x="2310" y="1942"/>
              <a:ext cx="18" cy="17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2885" y="1942"/>
              <a:ext cx="18" cy="17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7" name="Rectangle 123"/>
            <p:cNvSpPr>
              <a:spLocks noChangeArrowheads="1"/>
            </p:cNvSpPr>
            <p:nvPr/>
          </p:nvSpPr>
          <p:spPr bwMode="auto">
            <a:xfrm>
              <a:off x="4453" y="1942"/>
              <a:ext cx="18" cy="17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4909" y="1942"/>
              <a:ext cx="18" cy="17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9" name="Rectangle 125"/>
            <p:cNvSpPr>
              <a:spLocks noChangeArrowheads="1"/>
            </p:cNvSpPr>
            <p:nvPr/>
          </p:nvSpPr>
          <p:spPr bwMode="auto">
            <a:xfrm>
              <a:off x="167" y="3684"/>
              <a:ext cx="5344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5493" y="1942"/>
              <a:ext cx="18" cy="17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158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158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2319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2319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2894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2894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3286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3286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3678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3678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4070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4070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3" name="Line 139"/>
            <p:cNvSpPr>
              <a:spLocks noChangeShapeType="1"/>
            </p:cNvSpPr>
            <p:nvPr/>
          </p:nvSpPr>
          <p:spPr bwMode="auto">
            <a:xfrm>
              <a:off x="4462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4" name="Rectangle 140"/>
            <p:cNvSpPr>
              <a:spLocks noChangeArrowheads="1"/>
            </p:cNvSpPr>
            <p:nvPr/>
          </p:nvSpPr>
          <p:spPr bwMode="auto">
            <a:xfrm>
              <a:off x="4462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5" name="Line 141"/>
            <p:cNvSpPr>
              <a:spLocks noChangeShapeType="1"/>
            </p:cNvSpPr>
            <p:nvPr/>
          </p:nvSpPr>
          <p:spPr bwMode="auto">
            <a:xfrm>
              <a:off x="4918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6" name="Rectangle 142"/>
            <p:cNvSpPr>
              <a:spLocks noChangeArrowheads="1"/>
            </p:cNvSpPr>
            <p:nvPr/>
          </p:nvSpPr>
          <p:spPr bwMode="auto">
            <a:xfrm>
              <a:off x="4918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7" name="Line 143"/>
            <p:cNvSpPr>
              <a:spLocks noChangeShapeType="1"/>
            </p:cNvSpPr>
            <p:nvPr/>
          </p:nvSpPr>
          <p:spPr bwMode="auto">
            <a:xfrm>
              <a:off x="5502" y="37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8" name="Rectangle 144"/>
            <p:cNvSpPr>
              <a:spLocks noChangeArrowheads="1"/>
            </p:cNvSpPr>
            <p:nvPr/>
          </p:nvSpPr>
          <p:spPr bwMode="auto">
            <a:xfrm>
              <a:off x="5502" y="370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9" name="Line 145"/>
            <p:cNvSpPr>
              <a:spLocks noChangeShapeType="1"/>
            </p:cNvSpPr>
            <p:nvPr/>
          </p:nvSpPr>
          <p:spPr bwMode="auto">
            <a:xfrm>
              <a:off x="5511" y="19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0" name="Rectangle 146"/>
            <p:cNvSpPr>
              <a:spLocks noChangeArrowheads="1"/>
            </p:cNvSpPr>
            <p:nvPr/>
          </p:nvSpPr>
          <p:spPr bwMode="auto">
            <a:xfrm>
              <a:off x="5511" y="1933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1" name="Line 147"/>
            <p:cNvSpPr>
              <a:spLocks noChangeShapeType="1"/>
            </p:cNvSpPr>
            <p:nvPr/>
          </p:nvSpPr>
          <p:spPr bwMode="auto">
            <a:xfrm>
              <a:off x="5511" y="220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2" name="Rectangle 148"/>
            <p:cNvSpPr>
              <a:spLocks noChangeArrowheads="1"/>
            </p:cNvSpPr>
            <p:nvPr/>
          </p:nvSpPr>
          <p:spPr bwMode="auto">
            <a:xfrm>
              <a:off x="5511" y="2207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3" name="Line 149"/>
            <p:cNvSpPr>
              <a:spLocks noChangeShapeType="1"/>
            </p:cNvSpPr>
            <p:nvPr/>
          </p:nvSpPr>
          <p:spPr bwMode="auto">
            <a:xfrm>
              <a:off x="5511" y="239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4" name="Rectangle 150"/>
            <p:cNvSpPr>
              <a:spLocks noChangeArrowheads="1"/>
            </p:cNvSpPr>
            <p:nvPr/>
          </p:nvSpPr>
          <p:spPr bwMode="auto">
            <a:xfrm>
              <a:off x="5511" y="2398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5" name="Line 151"/>
            <p:cNvSpPr>
              <a:spLocks noChangeShapeType="1"/>
            </p:cNvSpPr>
            <p:nvPr/>
          </p:nvSpPr>
          <p:spPr bwMode="auto">
            <a:xfrm>
              <a:off x="5511" y="258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6" name="Rectangle 152"/>
            <p:cNvSpPr>
              <a:spLocks noChangeArrowheads="1"/>
            </p:cNvSpPr>
            <p:nvPr/>
          </p:nvSpPr>
          <p:spPr bwMode="auto">
            <a:xfrm>
              <a:off x="5511" y="2580"/>
              <a:ext cx="9" cy="10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7" name="Line 153"/>
            <p:cNvSpPr>
              <a:spLocks noChangeShapeType="1"/>
            </p:cNvSpPr>
            <p:nvPr/>
          </p:nvSpPr>
          <p:spPr bwMode="auto">
            <a:xfrm>
              <a:off x="5511" y="276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8" name="Rectangle 154"/>
            <p:cNvSpPr>
              <a:spLocks noChangeArrowheads="1"/>
            </p:cNvSpPr>
            <p:nvPr/>
          </p:nvSpPr>
          <p:spPr bwMode="auto">
            <a:xfrm>
              <a:off x="5511" y="2763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9" name="Line 155"/>
            <p:cNvSpPr>
              <a:spLocks noChangeShapeType="1"/>
            </p:cNvSpPr>
            <p:nvPr/>
          </p:nvSpPr>
          <p:spPr bwMode="auto">
            <a:xfrm>
              <a:off x="5511" y="294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0" name="Rectangle 156"/>
            <p:cNvSpPr>
              <a:spLocks noChangeArrowheads="1"/>
            </p:cNvSpPr>
            <p:nvPr/>
          </p:nvSpPr>
          <p:spPr bwMode="auto">
            <a:xfrm>
              <a:off x="5511" y="2945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1" name="Line 157"/>
            <p:cNvSpPr>
              <a:spLocks noChangeShapeType="1"/>
            </p:cNvSpPr>
            <p:nvPr/>
          </p:nvSpPr>
          <p:spPr bwMode="auto">
            <a:xfrm>
              <a:off x="5511" y="312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2" name="Rectangle 158"/>
            <p:cNvSpPr>
              <a:spLocks noChangeArrowheads="1"/>
            </p:cNvSpPr>
            <p:nvPr/>
          </p:nvSpPr>
          <p:spPr bwMode="auto">
            <a:xfrm>
              <a:off x="5511" y="3128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3" name="Line 159"/>
            <p:cNvSpPr>
              <a:spLocks noChangeShapeType="1"/>
            </p:cNvSpPr>
            <p:nvPr/>
          </p:nvSpPr>
          <p:spPr bwMode="auto">
            <a:xfrm>
              <a:off x="5511" y="33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4" name="Rectangle 160"/>
            <p:cNvSpPr>
              <a:spLocks noChangeArrowheads="1"/>
            </p:cNvSpPr>
            <p:nvPr/>
          </p:nvSpPr>
          <p:spPr bwMode="auto">
            <a:xfrm>
              <a:off x="5511" y="3310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5" name="Line 161"/>
            <p:cNvSpPr>
              <a:spLocks noChangeShapeType="1"/>
            </p:cNvSpPr>
            <p:nvPr/>
          </p:nvSpPr>
          <p:spPr bwMode="auto">
            <a:xfrm>
              <a:off x="5511" y="350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6" name="Rectangle 162"/>
            <p:cNvSpPr>
              <a:spLocks noChangeArrowheads="1"/>
            </p:cNvSpPr>
            <p:nvPr/>
          </p:nvSpPr>
          <p:spPr bwMode="auto">
            <a:xfrm>
              <a:off x="5511" y="3501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7" name="Line 163"/>
            <p:cNvSpPr>
              <a:spLocks noChangeShapeType="1"/>
            </p:cNvSpPr>
            <p:nvPr/>
          </p:nvSpPr>
          <p:spPr bwMode="auto">
            <a:xfrm>
              <a:off x="5511" y="369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8" name="Rectangle 164"/>
            <p:cNvSpPr>
              <a:spLocks noChangeArrowheads="1"/>
            </p:cNvSpPr>
            <p:nvPr/>
          </p:nvSpPr>
          <p:spPr bwMode="auto">
            <a:xfrm>
              <a:off x="5511" y="3693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3846"/>
            <a:ext cx="8435975" cy="523220"/>
          </a:xfrm>
        </p:spPr>
        <p:txBody>
          <a:bodyPr/>
          <a:lstStyle/>
          <a:p>
            <a:r>
              <a:rPr lang="fr-CH" b="1" dirty="0" err="1" smtClean="0"/>
              <a:t>Angebotsplanung</a:t>
            </a:r>
            <a:r>
              <a:rPr lang="fr-CH" b="1" dirty="0" smtClean="0"/>
              <a:t>  2012-2016 </a:t>
            </a:r>
            <a:r>
              <a:rPr lang="fr-CH" sz="1400" b="1" dirty="0" smtClean="0"/>
              <a:t>(</a:t>
            </a:r>
            <a:r>
              <a:rPr lang="fr-CH" sz="1400" b="1" dirty="0" err="1" smtClean="0"/>
              <a:t>Fortsetzung</a:t>
            </a:r>
            <a:r>
              <a:rPr lang="fr-CH" sz="1400" b="1" dirty="0" smtClean="0"/>
              <a:t>)</a:t>
            </a:r>
            <a:endParaRPr lang="fr-CH" sz="1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7D7BF-44D3-44A1-9BD9-51F338217F51}" type="slidenum">
              <a:rPr lang="fr-CH" smtClean="0"/>
              <a:pPr>
                <a:defRPr/>
              </a:pPr>
              <a:t>9</a:t>
            </a:fld>
            <a:endParaRPr lang="fr-CH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95288" y="846138"/>
            <a:ext cx="8299450" cy="5426075"/>
            <a:chOff x="249" y="533"/>
            <a:chExt cx="5228" cy="341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533"/>
              <a:ext cx="5228" cy="3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grpSp>
          <p:nvGrpSpPr>
            <p:cNvPr id="8" name="Group 205"/>
            <p:cNvGrpSpPr>
              <a:grpSpLocks/>
            </p:cNvGrpSpPr>
            <p:nvPr/>
          </p:nvGrpSpPr>
          <p:grpSpPr bwMode="auto">
            <a:xfrm>
              <a:off x="249" y="524"/>
              <a:ext cx="5264" cy="3427"/>
              <a:chOff x="249" y="524"/>
              <a:chExt cx="5264" cy="3427"/>
            </a:xfrm>
          </p:grpSpPr>
          <p:sp>
            <p:nvSpPr>
              <p:cNvPr id="103" name="Rectangle 5"/>
              <p:cNvSpPr>
                <a:spLocks noChangeArrowheads="1"/>
              </p:cNvSpPr>
              <p:nvPr/>
            </p:nvSpPr>
            <p:spPr bwMode="auto">
              <a:xfrm>
                <a:off x="249" y="533"/>
                <a:ext cx="5228" cy="447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" name="Rectangle 6"/>
              <p:cNvSpPr>
                <a:spLocks noChangeArrowheads="1"/>
              </p:cNvSpPr>
              <p:nvPr/>
            </p:nvSpPr>
            <p:spPr bwMode="auto">
              <a:xfrm>
                <a:off x="4453" y="971"/>
                <a:ext cx="1024" cy="18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" name="Rectangle 7"/>
              <p:cNvSpPr>
                <a:spLocks noChangeArrowheads="1"/>
              </p:cNvSpPr>
              <p:nvPr/>
            </p:nvSpPr>
            <p:spPr bwMode="auto">
              <a:xfrm>
                <a:off x="4453" y="1143"/>
                <a:ext cx="1024" cy="18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" name="Rectangle 8"/>
              <p:cNvSpPr>
                <a:spLocks noChangeArrowheads="1"/>
              </p:cNvSpPr>
              <p:nvPr/>
            </p:nvSpPr>
            <p:spPr bwMode="auto">
              <a:xfrm>
                <a:off x="4453" y="1314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" name="Rectangle 9"/>
              <p:cNvSpPr>
                <a:spLocks noChangeArrowheads="1"/>
              </p:cNvSpPr>
              <p:nvPr/>
            </p:nvSpPr>
            <p:spPr bwMode="auto">
              <a:xfrm>
                <a:off x="4453" y="1486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8" name="Rectangle 10"/>
              <p:cNvSpPr>
                <a:spLocks noChangeArrowheads="1"/>
              </p:cNvSpPr>
              <p:nvPr/>
            </p:nvSpPr>
            <p:spPr bwMode="auto">
              <a:xfrm>
                <a:off x="4453" y="1658"/>
                <a:ext cx="1024" cy="18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9" name="Rectangle 11"/>
              <p:cNvSpPr>
                <a:spLocks noChangeArrowheads="1"/>
              </p:cNvSpPr>
              <p:nvPr/>
            </p:nvSpPr>
            <p:spPr bwMode="auto">
              <a:xfrm>
                <a:off x="4453" y="1830"/>
                <a:ext cx="1024" cy="18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0" name="Rectangle 12"/>
              <p:cNvSpPr>
                <a:spLocks noChangeArrowheads="1"/>
              </p:cNvSpPr>
              <p:nvPr/>
            </p:nvSpPr>
            <p:spPr bwMode="auto">
              <a:xfrm>
                <a:off x="4453" y="2010"/>
                <a:ext cx="1024" cy="18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1" name="Rectangle 13"/>
              <p:cNvSpPr>
                <a:spLocks noChangeArrowheads="1"/>
              </p:cNvSpPr>
              <p:nvPr/>
            </p:nvSpPr>
            <p:spPr bwMode="auto">
              <a:xfrm>
                <a:off x="4453" y="2190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2" name="Rectangle 14"/>
              <p:cNvSpPr>
                <a:spLocks noChangeArrowheads="1"/>
              </p:cNvSpPr>
              <p:nvPr/>
            </p:nvSpPr>
            <p:spPr bwMode="auto">
              <a:xfrm>
                <a:off x="4453" y="2362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3" name="Rectangle 15"/>
              <p:cNvSpPr>
                <a:spLocks noChangeArrowheads="1"/>
              </p:cNvSpPr>
              <p:nvPr/>
            </p:nvSpPr>
            <p:spPr bwMode="auto">
              <a:xfrm>
                <a:off x="4453" y="2534"/>
                <a:ext cx="1024" cy="18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4" name="Rectangle 16"/>
              <p:cNvSpPr>
                <a:spLocks noChangeArrowheads="1"/>
              </p:cNvSpPr>
              <p:nvPr/>
            </p:nvSpPr>
            <p:spPr bwMode="auto">
              <a:xfrm>
                <a:off x="4453" y="2706"/>
                <a:ext cx="1024" cy="18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5" name="Rectangle 17"/>
              <p:cNvSpPr>
                <a:spLocks noChangeArrowheads="1"/>
              </p:cNvSpPr>
              <p:nvPr/>
            </p:nvSpPr>
            <p:spPr bwMode="auto">
              <a:xfrm>
                <a:off x="4453" y="2877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6" name="Rectangle 18"/>
              <p:cNvSpPr>
                <a:spLocks noChangeArrowheads="1"/>
              </p:cNvSpPr>
              <p:nvPr/>
            </p:nvSpPr>
            <p:spPr bwMode="auto">
              <a:xfrm>
                <a:off x="4453" y="3049"/>
                <a:ext cx="1024" cy="181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7" name="Rectangle 19"/>
              <p:cNvSpPr>
                <a:spLocks noChangeArrowheads="1"/>
              </p:cNvSpPr>
              <p:nvPr/>
            </p:nvSpPr>
            <p:spPr bwMode="auto">
              <a:xfrm>
                <a:off x="4453" y="3221"/>
                <a:ext cx="1024" cy="18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8" name="Rectangle 20"/>
              <p:cNvSpPr>
                <a:spLocks noChangeArrowheads="1"/>
              </p:cNvSpPr>
              <p:nvPr/>
            </p:nvSpPr>
            <p:spPr bwMode="auto">
              <a:xfrm>
                <a:off x="4453" y="3401"/>
                <a:ext cx="1024" cy="18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19" name="Rectangle 21"/>
              <p:cNvSpPr>
                <a:spLocks noChangeArrowheads="1"/>
              </p:cNvSpPr>
              <p:nvPr/>
            </p:nvSpPr>
            <p:spPr bwMode="auto">
              <a:xfrm>
                <a:off x="4453" y="3582"/>
                <a:ext cx="1024" cy="18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20" name="Rectangle 22"/>
              <p:cNvSpPr>
                <a:spLocks noChangeArrowheads="1"/>
              </p:cNvSpPr>
              <p:nvPr/>
            </p:nvSpPr>
            <p:spPr bwMode="auto">
              <a:xfrm>
                <a:off x="249" y="3762"/>
                <a:ext cx="5228" cy="18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21" name="Rectangle 23"/>
              <p:cNvSpPr>
                <a:spLocks noChangeArrowheads="1"/>
              </p:cNvSpPr>
              <p:nvPr/>
            </p:nvSpPr>
            <p:spPr bwMode="auto">
              <a:xfrm>
                <a:off x="2983" y="81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24"/>
              <p:cNvSpPr>
                <a:spLocks noChangeArrowheads="1"/>
              </p:cNvSpPr>
              <p:nvPr/>
            </p:nvSpPr>
            <p:spPr bwMode="auto">
              <a:xfrm>
                <a:off x="3366" y="81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2014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Rectangle 25"/>
              <p:cNvSpPr>
                <a:spLocks noChangeArrowheads="1"/>
              </p:cNvSpPr>
              <p:nvPr/>
            </p:nvSpPr>
            <p:spPr bwMode="auto">
              <a:xfrm>
                <a:off x="3749" y="81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4132" y="81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276" y="988"/>
                <a:ext cx="69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b="1" i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Tagesstätten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76" y="1160"/>
                <a:ext cx="124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körperliche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16" y="1160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224" y="1160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" name="Rectangle 31"/>
              <p:cNvSpPr>
                <a:spLocks noChangeArrowheads="1"/>
              </p:cNvSpPr>
              <p:nvPr/>
            </p:nvSpPr>
            <p:spPr bwMode="auto">
              <a:xfrm>
                <a:off x="3544" y="1160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0" name="Rectangle 32"/>
              <p:cNvSpPr>
                <a:spLocks noChangeArrowheads="1"/>
              </p:cNvSpPr>
              <p:nvPr/>
            </p:nvSpPr>
            <p:spPr bwMode="auto">
              <a:xfrm>
                <a:off x="4310" y="1160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1" name="Rectangle 33"/>
              <p:cNvSpPr>
                <a:spLocks noChangeArrowheads="1"/>
              </p:cNvSpPr>
              <p:nvPr/>
            </p:nvSpPr>
            <p:spPr bwMode="auto">
              <a:xfrm>
                <a:off x="4756" y="1160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2" name="Rectangle 34"/>
              <p:cNvSpPr>
                <a:spLocks noChangeArrowheads="1"/>
              </p:cNvSpPr>
              <p:nvPr/>
            </p:nvSpPr>
            <p:spPr bwMode="auto">
              <a:xfrm>
                <a:off x="5263" y="1160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139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3" name="Rectangle 35"/>
              <p:cNvSpPr>
                <a:spLocks noChangeArrowheads="1"/>
              </p:cNvSpPr>
              <p:nvPr/>
            </p:nvSpPr>
            <p:spPr bwMode="auto">
              <a:xfrm>
                <a:off x="276" y="1332"/>
                <a:ext cx="105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geistige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4" name="Rectangle 36"/>
              <p:cNvSpPr>
                <a:spLocks noChangeArrowheads="1"/>
              </p:cNvSpPr>
              <p:nvPr/>
            </p:nvSpPr>
            <p:spPr bwMode="auto">
              <a:xfrm>
                <a:off x="2716" y="1332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334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" name="Rectangle 37"/>
              <p:cNvSpPr>
                <a:spLocks noChangeArrowheads="1"/>
              </p:cNvSpPr>
              <p:nvPr/>
            </p:nvSpPr>
            <p:spPr bwMode="auto">
              <a:xfrm>
                <a:off x="3161" y="1332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Rectangle 38"/>
              <p:cNvSpPr>
                <a:spLocks noChangeArrowheads="1"/>
              </p:cNvSpPr>
              <p:nvPr/>
            </p:nvSpPr>
            <p:spPr bwMode="auto">
              <a:xfrm>
                <a:off x="3607" y="1332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Rectangle 39"/>
              <p:cNvSpPr>
                <a:spLocks noChangeArrowheads="1"/>
              </p:cNvSpPr>
              <p:nvPr/>
            </p:nvSpPr>
            <p:spPr bwMode="auto">
              <a:xfrm>
                <a:off x="3990" y="1332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8" name="Rectangle 40"/>
              <p:cNvSpPr>
                <a:spLocks noChangeArrowheads="1"/>
              </p:cNvSpPr>
              <p:nvPr/>
            </p:nvSpPr>
            <p:spPr bwMode="auto">
              <a:xfrm>
                <a:off x="4373" y="1332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9" name="Rectangle 41"/>
              <p:cNvSpPr>
                <a:spLocks noChangeArrowheads="1"/>
              </p:cNvSpPr>
              <p:nvPr/>
            </p:nvSpPr>
            <p:spPr bwMode="auto">
              <a:xfrm>
                <a:off x="4756" y="1332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0" name="Rectangle 42"/>
              <p:cNvSpPr>
                <a:spLocks noChangeArrowheads="1"/>
              </p:cNvSpPr>
              <p:nvPr/>
            </p:nvSpPr>
            <p:spPr bwMode="auto">
              <a:xfrm>
                <a:off x="5263" y="1332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370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Rectangle 43"/>
              <p:cNvSpPr>
                <a:spLocks noChangeArrowheads="1"/>
              </p:cNvSpPr>
              <p:nvPr/>
            </p:nvSpPr>
            <p:spPr bwMode="auto">
              <a:xfrm>
                <a:off x="276" y="1503"/>
                <a:ext cx="12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psychische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2" name="Rectangle 44"/>
              <p:cNvSpPr>
                <a:spLocks noChangeArrowheads="1"/>
              </p:cNvSpPr>
              <p:nvPr/>
            </p:nvSpPr>
            <p:spPr bwMode="auto">
              <a:xfrm>
                <a:off x="2716" y="1503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165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" name="Rectangle 45"/>
              <p:cNvSpPr>
                <a:spLocks noChangeArrowheads="1"/>
              </p:cNvSpPr>
              <p:nvPr/>
            </p:nvSpPr>
            <p:spPr bwMode="auto">
              <a:xfrm>
                <a:off x="3224" y="1503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Rectangle 46"/>
              <p:cNvSpPr>
                <a:spLocks noChangeArrowheads="1"/>
              </p:cNvSpPr>
              <p:nvPr/>
            </p:nvSpPr>
            <p:spPr bwMode="auto">
              <a:xfrm>
                <a:off x="4310" y="1503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5" name="Rectangle 47"/>
              <p:cNvSpPr>
                <a:spLocks noChangeArrowheads="1"/>
              </p:cNvSpPr>
              <p:nvPr/>
            </p:nvSpPr>
            <p:spPr bwMode="auto">
              <a:xfrm>
                <a:off x="4756" y="1503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6" name="Rectangle 48"/>
              <p:cNvSpPr>
                <a:spLocks noChangeArrowheads="1"/>
              </p:cNvSpPr>
              <p:nvPr/>
            </p:nvSpPr>
            <p:spPr bwMode="auto">
              <a:xfrm>
                <a:off x="5263" y="1503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Rectangle 49"/>
              <p:cNvSpPr>
                <a:spLocks noChangeArrowheads="1"/>
              </p:cNvSpPr>
              <p:nvPr/>
            </p:nvSpPr>
            <p:spPr bwMode="auto">
              <a:xfrm>
                <a:off x="276" y="1675"/>
                <a:ext cx="119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Suchtmittelabhängigkeit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8" name="Rectangle 50"/>
              <p:cNvSpPr>
                <a:spLocks noChangeArrowheads="1"/>
              </p:cNvSpPr>
              <p:nvPr/>
            </p:nvSpPr>
            <p:spPr bwMode="auto">
              <a:xfrm>
                <a:off x="5388" y="1675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51"/>
              <p:cNvSpPr>
                <a:spLocks noChangeArrowheads="1"/>
              </p:cNvSpPr>
              <p:nvPr/>
            </p:nvSpPr>
            <p:spPr bwMode="auto">
              <a:xfrm>
                <a:off x="276" y="1856"/>
                <a:ext cx="189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hne Unterscheidung nach </a:t>
                </a:r>
                <a:r>
                  <a:rPr lang="de-DE" sz="14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Behind.art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52"/>
              <p:cNvSpPr>
                <a:spLocks noChangeArrowheads="1"/>
              </p:cNvSpPr>
              <p:nvPr/>
            </p:nvSpPr>
            <p:spPr bwMode="auto">
              <a:xfrm>
                <a:off x="2778" y="185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53"/>
              <p:cNvSpPr>
                <a:spLocks noChangeArrowheads="1"/>
              </p:cNvSpPr>
              <p:nvPr/>
            </p:nvSpPr>
            <p:spPr bwMode="auto">
              <a:xfrm>
                <a:off x="5326" y="185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54"/>
              <p:cNvSpPr>
                <a:spLocks noChangeArrowheads="1"/>
              </p:cNvSpPr>
              <p:nvPr/>
            </p:nvSpPr>
            <p:spPr bwMode="auto">
              <a:xfrm>
                <a:off x="276" y="2036"/>
                <a:ext cx="97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Tagesstätten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55"/>
              <p:cNvSpPr>
                <a:spLocks noChangeArrowheads="1"/>
              </p:cNvSpPr>
              <p:nvPr/>
            </p:nvSpPr>
            <p:spPr bwMode="auto">
              <a:xfrm>
                <a:off x="2716" y="2036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624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Rectangle 56"/>
              <p:cNvSpPr>
                <a:spLocks noChangeArrowheads="1"/>
              </p:cNvSpPr>
              <p:nvPr/>
            </p:nvSpPr>
            <p:spPr bwMode="auto">
              <a:xfrm>
                <a:off x="3161" y="203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21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57"/>
              <p:cNvSpPr>
                <a:spLocks noChangeArrowheads="1"/>
              </p:cNvSpPr>
              <p:nvPr/>
            </p:nvSpPr>
            <p:spPr bwMode="auto">
              <a:xfrm>
                <a:off x="3544" y="203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58"/>
              <p:cNvSpPr>
                <a:spLocks noChangeArrowheads="1"/>
              </p:cNvSpPr>
              <p:nvPr/>
            </p:nvSpPr>
            <p:spPr bwMode="auto">
              <a:xfrm>
                <a:off x="3990" y="2036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Rectangle 59"/>
              <p:cNvSpPr>
                <a:spLocks noChangeArrowheads="1"/>
              </p:cNvSpPr>
              <p:nvPr/>
            </p:nvSpPr>
            <p:spPr bwMode="auto">
              <a:xfrm>
                <a:off x="4310" y="203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42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Rectangle 60"/>
              <p:cNvSpPr>
                <a:spLocks noChangeArrowheads="1"/>
              </p:cNvSpPr>
              <p:nvPr/>
            </p:nvSpPr>
            <p:spPr bwMode="auto">
              <a:xfrm>
                <a:off x="4756" y="2036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61"/>
              <p:cNvSpPr>
                <a:spLocks noChangeArrowheads="1"/>
              </p:cNvSpPr>
              <p:nvPr/>
            </p:nvSpPr>
            <p:spPr bwMode="auto">
              <a:xfrm>
                <a:off x="5263" y="2036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713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62"/>
              <p:cNvSpPr>
                <a:spLocks noChangeArrowheads="1"/>
              </p:cNvSpPr>
              <p:nvPr/>
            </p:nvSpPr>
            <p:spPr bwMode="auto">
              <a:xfrm>
                <a:off x="276" y="2379"/>
                <a:ext cx="64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Werkstätten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63"/>
              <p:cNvSpPr>
                <a:spLocks noChangeArrowheads="1"/>
              </p:cNvSpPr>
              <p:nvPr/>
            </p:nvSpPr>
            <p:spPr bwMode="auto">
              <a:xfrm>
                <a:off x="276" y="2551"/>
                <a:ext cx="122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körperliche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64"/>
              <p:cNvSpPr>
                <a:spLocks noChangeArrowheads="1"/>
              </p:cNvSpPr>
              <p:nvPr/>
            </p:nvSpPr>
            <p:spPr bwMode="auto">
              <a:xfrm>
                <a:off x="276" y="2723"/>
                <a:ext cx="105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geistige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" name="Rectangle 65"/>
              <p:cNvSpPr>
                <a:spLocks noChangeArrowheads="1"/>
              </p:cNvSpPr>
              <p:nvPr/>
            </p:nvSpPr>
            <p:spPr bwMode="auto">
              <a:xfrm>
                <a:off x="2716" y="2723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450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66"/>
              <p:cNvSpPr>
                <a:spLocks noChangeArrowheads="1"/>
              </p:cNvSpPr>
              <p:nvPr/>
            </p:nvSpPr>
            <p:spPr bwMode="auto">
              <a:xfrm>
                <a:off x="3544" y="2723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67"/>
              <p:cNvSpPr>
                <a:spLocks noChangeArrowheads="1"/>
              </p:cNvSpPr>
              <p:nvPr/>
            </p:nvSpPr>
            <p:spPr bwMode="auto">
              <a:xfrm>
                <a:off x="3954" y="2723"/>
                <a:ext cx="16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-5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68"/>
              <p:cNvSpPr>
                <a:spLocks noChangeArrowheads="1"/>
              </p:cNvSpPr>
              <p:nvPr/>
            </p:nvSpPr>
            <p:spPr bwMode="auto">
              <a:xfrm>
                <a:off x="4337" y="2723"/>
                <a:ext cx="16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-5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Rectangle 69"/>
              <p:cNvSpPr>
                <a:spLocks noChangeArrowheads="1"/>
              </p:cNvSpPr>
              <p:nvPr/>
            </p:nvSpPr>
            <p:spPr bwMode="auto">
              <a:xfrm>
                <a:off x="4756" y="2723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Rectangle 70"/>
              <p:cNvSpPr>
                <a:spLocks noChangeArrowheads="1"/>
              </p:cNvSpPr>
              <p:nvPr/>
            </p:nvSpPr>
            <p:spPr bwMode="auto">
              <a:xfrm>
                <a:off x="5263" y="2723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476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Rectangle 71"/>
              <p:cNvSpPr>
                <a:spLocks noChangeArrowheads="1"/>
              </p:cNvSpPr>
              <p:nvPr/>
            </p:nvSpPr>
            <p:spPr bwMode="auto">
              <a:xfrm>
                <a:off x="276" y="2895"/>
                <a:ext cx="12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psychische Behinderung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Rectangle 72"/>
              <p:cNvSpPr>
                <a:spLocks noChangeArrowheads="1"/>
              </p:cNvSpPr>
              <p:nvPr/>
            </p:nvSpPr>
            <p:spPr bwMode="auto">
              <a:xfrm>
                <a:off x="2778" y="2895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Rectangle 73"/>
              <p:cNvSpPr>
                <a:spLocks noChangeArrowheads="1"/>
              </p:cNvSpPr>
              <p:nvPr/>
            </p:nvSpPr>
            <p:spPr bwMode="auto">
              <a:xfrm>
                <a:off x="3224" y="2895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Rectangle 74"/>
              <p:cNvSpPr>
                <a:spLocks noChangeArrowheads="1"/>
              </p:cNvSpPr>
              <p:nvPr/>
            </p:nvSpPr>
            <p:spPr bwMode="auto">
              <a:xfrm>
                <a:off x="3607" y="2895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Rectangle 75"/>
              <p:cNvSpPr>
                <a:spLocks noChangeArrowheads="1"/>
              </p:cNvSpPr>
              <p:nvPr/>
            </p:nvSpPr>
            <p:spPr bwMode="auto">
              <a:xfrm>
                <a:off x="3990" y="2895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Rectangle 76"/>
              <p:cNvSpPr>
                <a:spLocks noChangeArrowheads="1"/>
              </p:cNvSpPr>
              <p:nvPr/>
            </p:nvSpPr>
            <p:spPr bwMode="auto">
              <a:xfrm>
                <a:off x="4756" y="2895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Rectangle 77"/>
              <p:cNvSpPr>
                <a:spLocks noChangeArrowheads="1"/>
              </p:cNvSpPr>
              <p:nvPr/>
            </p:nvSpPr>
            <p:spPr bwMode="auto">
              <a:xfrm>
                <a:off x="5326" y="2895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63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Rectangle 78"/>
              <p:cNvSpPr>
                <a:spLocks noChangeArrowheads="1"/>
              </p:cNvSpPr>
              <p:nvPr/>
            </p:nvSpPr>
            <p:spPr bwMode="auto">
              <a:xfrm>
                <a:off x="276" y="3066"/>
                <a:ext cx="119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Suchtmittelabhängigkeit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Rectangle 79"/>
              <p:cNvSpPr>
                <a:spLocks noChangeArrowheads="1"/>
              </p:cNvSpPr>
              <p:nvPr/>
            </p:nvSpPr>
            <p:spPr bwMode="auto">
              <a:xfrm>
                <a:off x="5388" y="3066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Rectangle 80"/>
              <p:cNvSpPr>
                <a:spLocks noChangeArrowheads="1"/>
              </p:cNvSpPr>
              <p:nvPr/>
            </p:nvSpPr>
            <p:spPr bwMode="auto">
              <a:xfrm>
                <a:off x="276" y="3247"/>
                <a:ext cx="232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ohne Unterscheidung nach </a:t>
                </a:r>
                <a:r>
                  <a:rPr lang="de-DE" sz="14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Behind.art</a:t>
                </a:r>
                <a:r>
                  <a:rPr lang="de-DE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	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Rectangle 81"/>
              <p:cNvSpPr>
                <a:spLocks noChangeArrowheads="1"/>
              </p:cNvSpPr>
              <p:nvPr/>
            </p:nvSpPr>
            <p:spPr bwMode="auto">
              <a:xfrm>
                <a:off x="2716" y="3247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425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0" name="Rectangle 82"/>
              <p:cNvSpPr>
                <a:spLocks noChangeArrowheads="1"/>
              </p:cNvSpPr>
              <p:nvPr/>
            </p:nvSpPr>
            <p:spPr bwMode="auto">
              <a:xfrm>
                <a:off x="3161" y="3247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" name="Rectangle 83"/>
              <p:cNvSpPr>
                <a:spLocks noChangeArrowheads="1"/>
              </p:cNvSpPr>
              <p:nvPr/>
            </p:nvSpPr>
            <p:spPr bwMode="auto">
              <a:xfrm>
                <a:off x="3607" y="3247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2" name="Rectangle 84"/>
              <p:cNvSpPr>
                <a:spLocks noChangeArrowheads="1"/>
              </p:cNvSpPr>
              <p:nvPr/>
            </p:nvSpPr>
            <p:spPr bwMode="auto">
              <a:xfrm>
                <a:off x="3990" y="3247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" name="Rectangle 85"/>
              <p:cNvSpPr>
                <a:spLocks noChangeArrowheads="1"/>
              </p:cNvSpPr>
              <p:nvPr/>
            </p:nvSpPr>
            <p:spPr bwMode="auto">
              <a:xfrm>
                <a:off x="4373" y="3247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4" name="Rectangle 86"/>
              <p:cNvSpPr>
                <a:spLocks noChangeArrowheads="1"/>
              </p:cNvSpPr>
              <p:nvPr/>
            </p:nvSpPr>
            <p:spPr bwMode="auto">
              <a:xfrm>
                <a:off x="4756" y="3247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5" name="Rectangle 87"/>
              <p:cNvSpPr>
                <a:spLocks noChangeArrowheads="1"/>
              </p:cNvSpPr>
              <p:nvPr/>
            </p:nvSpPr>
            <p:spPr bwMode="auto">
              <a:xfrm>
                <a:off x="5263" y="3247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445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6" name="Rectangle 88"/>
              <p:cNvSpPr>
                <a:spLocks noChangeArrowheads="1"/>
              </p:cNvSpPr>
              <p:nvPr/>
            </p:nvSpPr>
            <p:spPr bwMode="auto">
              <a:xfrm>
                <a:off x="276" y="3427"/>
                <a:ext cx="93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Werkstätten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" name="Rectangle 89"/>
              <p:cNvSpPr>
                <a:spLocks noChangeArrowheads="1"/>
              </p:cNvSpPr>
              <p:nvPr/>
            </p:nvSpPr>
            <p:spPr bwMode="auto">
              <a:xfrm>
                <a:off x="2716" y="3427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925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Rectangle 90"/>
              <p:cNvSpPr>
                <a:spLocks noChangeArrowheads="1"/>
              </p:cNvSpPr>
              <p:nvPr/>
            </p:nvSpPr>
            <p:spPr bwMode="auto">
              <a:xfrm>
                <a:off x="3161" y="3427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9" name="Rectangle 91"/>
              <p:cNvSpPr>
                <a:spLocks noChangeArrowheads="1"/>
              </p:cNvSpPr>
              <p:nvPr/>
            </p:nvSpPr>
            <p:spPr bwMode="auto">
              <a:xfrm>
                <a:off x="3544" y="3427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Rectangle 92"/>
              <p:cNvSpPr>
                <a:spLocks noChangeArrowheads="1"/>
              </p:cNvSpPr>
              <p:nvPr/>
            </p:nvSpPr>
            <p:spPr bwMode="auto">
              <a:xfrm>
                <a:off x="3990" y="3427"/>
                <a:ext cx="1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1" name="Rectangle 93"/>
              <p:cNvSpPr>
                <a:spLocks noChangeArrowheads="1"/>
              </p:cNvSpPr>
              <p:nvPr/>
            </p:nvSpPr>
            <p:spPr bwMode="auto">
              <a:xfrm>
                <a:off x="4337" y="3427"/>
                <a:ext cx="16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-5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Rectangle 94"/>
              <p:cNvSpPr>
                <a:spLocks noChangeArrowheads="1"/>
              </p:cNvSpPr>
              <p:nvPr/>
            </p:nvSpPr>
            <p:spPr bwMode="auto">
              <a:xfrm>
                <a:off x="4756" y="3427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Rectangle 95"/>
              <p:cNvSpPr>
                <a:spLocks noChangeArrowheads="1"/>
              </p:cNvSpPr>
              <p:nvPr/>
            </p:nvSpPr>
            <p:spPr bwMode="auto">
              <a:xfrm>
                <a:off x="5263" y="3427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984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Rectangle 96"/>
              <p:cNvSpPr>
                <a:spLocks noChangeArrowheads="1"/>
              </p:cNvSpPr>
              <p:nvPr/>
            </p:nvSpPr>
            <p:spPr bwMode="auto">
              <a:xfrm>
                <a:off x="276" y="3788"/>
                <a:ext cx="107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Beschäftigung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5" name="Rectangle 97"/>
              <p:cNvSpPr>
                <a:spLocks noChangeArrowheads="1"/>
              </p:cNvSpPr>
              <p:nvPr/>
            </p:nvSpPr>
            <p:spPr bwMode="auto">
              <a:xfrm>
                <a:off x="2654" y="3788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1549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Rectangle 98"/>
              <p:cNvSpPr>
                <a:spLocks noChangeArrowheads="1"/>
              </p:cNvSpPr>
              <p:nvPr/>
            </p:nvSpPr>
            <p:spPr bwMode="auto">
              <a:xfrm>
                <a:off x="3161" y="3788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41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99"/>
              <p:cNvSpPr>
                <a:spLocks noChangeArrowheads="1"/>
              </p:cNvSpPr>
              <p:nvPr/>
            </p:nvSpPr>
            <p:spPr bwMode="auto">
              <a:xfrm>
                <a:off x="3544" y="3788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58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Rectangle 100"/>
              <p:cNvSpPr>
                <a:spLocks noChangeArrowheads="1"/>
              </p:cNvSpPr>
              <p:nvPr/>
            </p:nvSpPr>
            <p:spPr bwMode="auto">
              <a:xfrm>
                <a:off x="3927" y="3788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12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9" name="Rectangle 101"/>
              <p:cNvSpPr>
                <a:spLocks noChangeArrowheads="1"/>
              </p:cNvSpPr>
              <p:nvPr/>
            </p:nvSpPr>
            <p:spPr bwMode="auto">
              <a:xfrm>
                <a:off x="4310" y="3788"/>
                <a:ext cx="18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37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102"/>
              <p:cNvSpPr>
                <a:spLocks noChangeArrowheads="1"/>
              </p:cNvSpPr>
              <p:nvPr/>
            </p:nvSpPr>
            <p:spPr bwMode="auto">
              <a:xfrm>
                <a:off x="4693" y="3788"/>
                <a:ext cx="24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148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Rectangle 103"/>
              <p:cNvSpPr>
                <a:spLocks noChangeArrowheads="1"/>
              </p:cNvSpPr>
              <p:nvPr/>
            </p:nvSpPr>
            <p:spPr bwMode="auto">
              <a:xfrm>
                <a:off x="5201" y="3788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1697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Rectangle 104"/>
              <p:cNvSpPr>
                <a:spLocks noChangeArrowheads="1"/>
              </p:cNvSpPr>
              <p:nvPr/>
            </p:nvSpPr>
            <p:spPr bwMode="auto">
              <a:xfrm>
                <a:off x="935" y="679"/>
                <a:ext cx="9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BESCHÄFTIGUNG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Rectangle 105"/>
              <p:cNvSpPr>
                <a:spLocks noChangeArrowheads="1"/>
              </p:cNvSpPr>
              <p:nvPr/>
            </p:nvSpPr>
            <p:spPr bwMode="auto">
              <a:xfrm>
                <a:off x="4533" y="610"/>
                <a:ext cx="365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106"/>
              <p:cNvSpPr>
                <a:spLocks noChangeArrowheads="1"/>
              </p:cNvSpPr>
              <p:nvPr/>
            </p:nvSpPr>
            <p:spPr bwMode="auto">
              <a:xfrm>
                <a:off x="4506" y="756"/>
                <a:ext cx="61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zusätz</a:t>
                </a: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de-DE" sz="14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kumimoji="0" lang="de-DE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.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107"/>
              <p:cNvSpPr>
                <a:spLocks noChangeArrowheads="1"/>
              </p:cNvSpPr>
              <p:nvPr/>
            </p:nvSpPr>
            <p:spPr bwMode="auto">
              <a:xfrm>
                <a:off x="2386" y="610"/>
                <a:ext cx="57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Situation 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Rectangle 108"/>
              <p:cNvSpPr>
                <a:spLocks noChangeArrowheads="1"/>
              </p:cNvSpPr>
              <p:nvPr/>
            </p:nvSpPr>
            <p:spPr bwMode="auto">
              <a:xfrm>
                <a:off x="2520" y="75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2012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" name="Rectangle 109"/>
              <p:cNvSpPr>
                <a:spLocks noChangeArrowheads="1"/>
              </p:cNvSpPr>
              <p:nvPr/>
            </p:nvSpPr>
            <p:spPr bwMode="auto">
              <a:xfrm>
                <a:off x="3114" y="524"/>
                <a:ext cx="11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400" b="1" i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</a:t>
                </a:r>
                <a:r>
                  <a:rPr lang="de-DE" sz="1400" b="1" i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usätzlich verlangte</a:t>
                </a:r>
                <a:r>
                  <a:rPr kumimoji="0" lang="de-DE" sz="14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" name="Rectangle 110"/>
              <p:cNvSpPr>
                <a:spLocks noChangeArrowheads="1"/>
              </p:cNvSpPr>
              <p:nvPr/>
            </p:nvSpPr>
            <p:spPr bwMode="auto">
              <a:xfrm>
                <a:off x="3474" y="670"/>
                <a:ext cx="3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Plätze</a:t>
                </a:r>
                <a:endParaRPr kumimoji="0" lang="de-DE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" name="Rectangle 111"/>
              <p:cNvSpPr>
                <a:spLocks noChangeArrowheads="1"/>
              </p:cNvSpPr>
              <p:nvPr/>
            </p:nvSpPr>
            <p:spPr bwMode="auto">
              <a:xfrm>
                <a:off x="4934" y="610"/>
                <a:ext cx="57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Situation 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Rectangle 112"/>
              <p:cNvSpPr>
                <a:spLocks noChangeArrowheads="1"/>
              </p:cNvSpPr>
              <p:nvPr/>
            </p:nvSpPr>
            <p:spPr bwMode="auto">
              <a:xfrm>
                <a:off x="5067" y="756"/>
                <a:ext cx="312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2016</a:t>
                </a: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Line 113"/>
              <p:cNvSpPr>
                <a:spLocks noChangeShapeType="1"/>
              </p:cNvSpPr>
              <p:nvPr/>
            </p:nvSpPr>
            <p:spPr bwMode="auto">
              <a:xfrm flipV="1">
                <a:off x="249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2" name="Rectangle 114"/>
              <p:cNvSpPr>
                <a:spLocks noChangeArrowheads="1"/>
              </p:cNvSpPr>
              <p:nvPr/>
            </p:nvSpPr>
            <p:spPr bwMode="auto">
              <a:xfrm>
                <a:off x="249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3" name="Line 115"/>
              <p:cNvSpPr>
                <a:spLocks noChangeShapeType="1"/>
              </p:cNvSpPr>
              <p:nvPr/>
            </p:nvSpPr>
            <p:spPr bwMode="auto">
              <a:xfrm flipV="1">
                <a:off x="2360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4" name="Rectangle 116"/>
              <p:cNvSpPr>
                <a:spLocks noChangeArrowheads="1"/>
              </p:cNvSpPr>
              <p:nvPr/>
            </p:nvSpPr>
            <p:spPr bwMode="auto">
              <a:xfrm>
                <a:off x="2360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5" name="Line 117"/>
              <p:cNvSpPr>
                <a:spLocks noChangeShapeType="1"/>
              </p:cNvSpPr>
              <p:nvPr/>
            </p:nvSpPr>
            <p:spPr bwMode="auto">
              <a:xfrm flipV="1">
                <a:off x="2921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6" name="Rectangle 118"/>
              <p:cNvSpPr>
                <a:spLocks noChangeArrowheads="1"/>
              </p:cNvSpPr>
              <p:nvPr/>
            </p:nvSpPr>
            <p:spPr bwMode="auto">
              <a:xfrm>
                <a:off x="2921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7" name="Line 119"/>
              <p:cNvSpPr>
                <a:spLocks noChangeShapeType="1"/>
              </p:cNvSpPr>
              <p:nvPr/>
            </p:nvSpPr>
            <p:spPr bwMode="auto">
              <a:xfrm flipV="1">
                <a:off x="4453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8" name="Rectangle 120"/>
              <p:cNvSpPr>
                <a:spLocks noChangeArrowheads="1"/>
              </p:cNvSpPr>
              <p:nvPr/>
            </p:nvSpPr>
            <p:spPr bwMode="auto">
              <a:xfrm>
                <a:off x="4453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19" name="Line 121"/>
              <p:cNvSpPr>
                <a:spLocks noChangeShapeType="1"/>
              </p:cNvSpPr>
              <p:nvPr/>
            </p:nvSpPr>
            <p:spPr bwMode="auto">
              <a:xfrm flipV="1">
                <a:off x="4898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0" name="Rectangle 122"/>
              <p:cNvSpPr>
                <a:spLocks noChangeArrowheads="1"/>
              </p:cNvSpPr>
              <p:nvPr/>
            </p:nvSpPr>
            <p:spPr bwMode="auto">
              <a:xfrm>
                <a:off x="4898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1" name="Rectangle 123"/>
              <p:cNvSpPr>
                <a:spLocks noChangeArrowheads="1"/>
              </p:cNvSpPr>
              <p:nvPr/>
            </p:nvSpPr>
            <p:spPr bwMode="auto">
              <a:xfrm>
                <a:off x="258" y="524"/>
                <a:ext cx="5219" cy="1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2" name="Line 124"/>
              <p:cNvSpPr>
                <a:spLocks noChangeShapeType="1"/>
              </p:cNvSpPr>
              <p:nvPr/>
            </p:nvSpPr>
            <p:spPr bwMode="auto">
              <a:xfrm flipV="1">
                <a:off x="5468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3" name="Rectangle 125"/>
              <p:cNvSpPr>
                <a:spLocks noChangeArrowheads="1"/>
              </p:cNvSpPr>
              <p:nvPr/>
            </p:nvSpPr>
            <p:spPr bwMode="auto">
              <a:xfrm>
                <a:off x="5468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4" name="Line 126"/>
              <p:cNvSpPr>
                <a:spLocks noChangeShapeType="1"/>
              </p:cNvSpPr>
              <p:nvPr/>
            </p:nvSpPr>
            <p:spPr bwMode="auto">
              <a:xfrm flipV="1">
                <a:off x="3304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5" name="Rectangle 127"/>
              <p:cNvSpPr>
                <a:spLocks noChangeArrowheads="1"/>
              </p:cNvSpPr>
              <p:nvPr/>
            </p:nvSpPr>
            <p:spPr bwMode="auto">
              <a:xfrm>
                <a:off x="3304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6" name="Line 128"/>
              <p:cNvSpPr>
                <a:spLocks noChangeShapeType="1"/>
              </p:cNvSpPr>
              <p:nvPr/>
            </p:nvSpPr>
            <p:spPr bwMode="auto">
              <a:xfrm flipV="1">
                <a:off x="3687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7" name="Rectangle 129"/>
              <p:cNvSpPr>
                <a:spLocks noChangeArrowheads="1"/>
              </p:cNvSpPr>
              <p:nvPr/>
            </p:nvSpPr>
            <p:spPr bwMode="auto">
              <a:xfrm>
                <a:off x="3687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8" name="Line 130"/>
              <p:cNvSpPr>
                <a:spLocks noChangeShapeType="1"/>
              </p:cNvSpPr>
              <p:nvPr/>
            </p:nvSpPr>
            <p:spPr bwMode="auto">
              <a:xfrm flipV="1">
                <a:off x="4070" y="53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29" name="Rectangle 131"/>
              <p:cNvSpPr>
                <a:spLocks noChangeArrowheads="1"/>
              </p:cNvSpPr>
              <p:nvPr/>
            </p:nvSpPr>
            <p:spPr bwMode="auto">
              <a:xfrm>
                <a:off x="4070" y="524"/>
                <a:ext cx="9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0" name="Rectangle 132"/>
              <p:cNvSpPr>
                <a:spLocks noChangeArrowheads="1"/>
              </p:cNvSpPr>
              <p:nvPr/>
            </p:nvSpPr>
            <p:spPr bwMode="auto">
              <a:xfrm>
                <a:off x="258" y="962"/>
                <a:ext cx="5219" cy="1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1" name="Line 133"/>
              <p:cNvSpPr>
                <a:spLocks noChangeShapeType="1"/>
              </p:cNvSpPr>
              <p:nvPr/>
            </p:nvSpPr>
            <p:spPr bwMode="auto">
              <a:xfrm>
                <a:off x="258" y="1143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2" name="Rectangle 134"/>
              <p:cNvSpPr>
                <a:spLocks noChangeArrowheads="1"/>
              </p:cNvSpPr>
              <p:nvPr/>
            </p:nvSpPr>
            <p:spPr bwMode="auto">
              <a:xfrm>
                <a:off x="258" y="1143"/>
                <a:ext cx="209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3" name="Line 135"/>
              <p:cNvSpPr>
                <a:spLocks noChangeShapeType="1"/>
              </p:cNvSpPr>
              <p:nvPr/>
            </p:nvSpPr>
            <p:spPr bwMode="auto">
              <a:xfrm>
                <a:off x="2369" y="1143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4" name="Rectangle 136"/>
              <p:cNvSpPr>
                <a:spLocks noChangeArrowheads="1"/>
              </p:cNvSpPr>
              <p:nvPr/>
            </p:nvSpPr>
            <p:spPr bwMode="auto">
              <a:xfrm>
                <a:off x="2369" y="1143"/>
                <a:ext cx="54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5" name="Line 137"/>
              <p:cNvSpPr>
                <a:spLocks noChangeShapeType="1"/>
              </p:cNvSpPr>
              <p:nvPr/>
            </p:nvSpPr>
            <p:spPr bwMode="auto">
              <a:xfrm>
                <a:off x="2930" y="1143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6" name="Rectangle 138"/>
              <p:cNvSpPr>
                <a:spLocks noChangeArrowheads="1"/>
              </p:cNvSpPr>
              <p:nvPr/>
            </p:nvSpPr>
            <p:spPr bwMode="auto">
              <a:xfrm>
                <a:off x="2930" y="1143"/>
                <a:ext cx="1514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7" name="Line 139"/>
              <p:cNvSpPr>
                <a:spLocks noChangeShapeType="1"/>
              </p:cNvSpPr>
              <p:nvPr/>
            </p:nvSpPr>
            <p:spPr bwMode="auto">
              <a:xfrm>
                <a:off x="258" y="1314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8" name="Rectangle 140"/>
              <p:cNvSpPr>
                <a:spLocks noChangeArrowheads="1"/>
              </p:cNvSpPr>
              <p:nvPr/>
            </p:nvSpPr>
            <p:spPr bwMode="auto">
              <a:xfrm>
                <a:off x="258" y="1314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39" name="Line 141"/>
              <p:cNvSpPr>
                <a:spLocks noChangeShapeType="1"/>
              </p:cNvSpPr>
              <p:nvPr/>
            </p:nvSpPr>
            <p:spPr bwMode="auto">
              <a:xfrm>
                <a:off x="2369" y="1314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0" name="Rectangle 142"/>
              <p:cNvSpPr>
                <a:spLocks noChangeArrowheads="1"/>
              </p:cNvSpPr>
              <p:nvPr/>
            </p:nvSpPr>
            <p:spPr bwMode="auto">
              <a:xfrm>
                <a:off x="2369" y="1314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1" name="Line 143"/>
              <p:cNvSpPr>
                <a:spLocks noChangeShapeType="1"/>
              </p:cNvSpPr>
              <p:nvPr/>
            </p:nvSpPr>
            <p:spPr bwMode="auto">
              <a:xfrm>
                <a:off x="2930" y="1314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2" name="Rectangle 144"/>
              <p:cNvSpPr>
                <a:spLocks noChangeArrowheads="1"/>
              </p:cNvSpPr>
              <p:nvPr/>
            </p:nvSpPr>
            <p:spPr bwMode="auto">
              <a:xfrm>
                <a:off x="2930" y="1314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3" name="Line 145"/>
              <p:cNvSpPr>
                <a:spLocks noChangeShapeType="1"/>
              </p:cNvSpPr>
              <p:nvPr/>
            </p:nvSpPr>
            <p:spPr bwMode="auto">
              <a:xfrm>
                <a:off x="258" y="1486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4" name="Rectangle 146"/>
              <p:cNvSpPr>
                <a:spLocks noChangeArrowheads="1"/>
              </p:cNvSpPr>
              <p:nvPr/>
            </p:nvSpPr>
            <p:spPr bwMode="auto">
              <a:xfrm>
                <a:off x="258" y="1486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5" name="Line 147"/>
              <p:cNvSpPr>
                <a:spLocks noChangeShapeType="1"/>
              </p:cNvSpPr>
              <p:nvPr/>
            </p:nvSpPr>
            <p:spPr bwMode="auto">
              <a:xfrm>
                <a:off x="2369" y="1486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6" name="Rectangle 148"/>
              <p:cNvSpPr>
                <a:spLocks noChangeArrowheads="1"/>
              </p:cNvSpPr>
              <p:nvPr/>
            </p:nvSpPr>
            <p:spPr bwMode="auto">
              <a:xfrm>
                <a:off x="2369" y="1486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7" name="Line 149"/>
              <p:cNvSpPr>
                <a:spLocks noChangeShapeType="1"/>
              </p:cNvSpPr>
              <p:nvPr/>
            </p:nvSpPr>
            <p:spPr bwMode="auto">
              <a:xfrm>
                <a:off x="2930" y="1486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8" name="Rectangle 150"/>
              <p:cNvSpPr>
                <a:spLocks noChangeArrowheads="1"/>
              </p:cNvSpPr>
              <p:nvPr/>
            </p:nvSpPr>
            <p:spPr bwMode="auto">
              <a:xfrm>
                <a:off x="2930" y="1486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49" name="Line 151"/>
              <p:cNvSpPr>
                <a:spLocks noChangeShapeType="1"/>
              </p:cNvSpPr>
              <p:nvPr/>
            </p:nvSpPr>
            <p:spPr bwMode="auto">
              <a:xfrm>
                <a:off x="258" y="1658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0" name="Rectangle 152"/>
              <p:cNvSpPr>
                <a:spLocks noChangeArrowheads="1"/>
              </p:cNvSpPr>
              <p:nvPr/>
            </p:nvSpPr>
            <p:spPr bwMode="auto">
              <a:xfrm>
                <a:off x="258" y="1658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1" name="Line 153"/>
              <p:cNvSpPr>
                <a:spLocks noChangeShapeType="1"/>
              </p:cNvSpPr>
              <p:nvPr/>
            </p:nvSpPr>
            <p:spPr bwMode="auto">
              <a:xfrm>
                <a:off x="2369" y="1658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2" name="Rectangle 154"/>
              <p:cNvSpPr>
                <a:spLocks noChangeArrowheads="1"/>
              </p:cNvSpPr>
              <p:nvPr/>
            </p:nvSpPr>
            <p:spPr bwMode="auto">
              <a:xfrm>
                <a:off x="2369" y="1658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3" name="Line 155"/>
              <p:cNvSpPr>
                <a:spLocks noChangeShapeType="1"/>
              </p:cNvSpPr>
              <p:nvPr/>
            </p:nvSpPr>
            <p:spPr bwMode="auto">
              <a:xfrm>
                <a:off x="2930" y="1658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4" name="Rectangle 156"/>
              <p:cNvSpPr>
                <a:spLocks noChangeArrowheads="1"/>
              </p:cNvSpPr>
              <p:nvPr/>
            </p:nvSpPr>
            <p:spPr bwMode="auto">
              <a:xfrm>
                <a:off x="2930" y="1658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5" name="Line 157"/>
              <p:cNvSpPr>
                <a:spLocks noChangeShapeType="1"/>
              </p:cNvSpPr>
              <p:nvPr/>
            </p:nvSpPr>
            <p:spPr bwMode="auto">
              <a:xfrm>
                <a:off x="258" y="1830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6" name="Rectangle 158"/>
              <p:cNvSpPr>
                <a:spLocks noChangeArrowheads="1"/>
              </p:cNvSpPr>
              <p:nvPr/>
            </p:nvSpPr>
            <p:spPr bwMode="auto">
              <a:xfrm>
                <a:off x="258" y="1830"/>
                <a:ext cx="209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7" name="Line 159"/>
              <p:cNvSpPr>
                <a:spLocks noChangeShapeType="1"/>
              </p:cNvSpPr>
              <p:nvPr/>
            </p:nvSpPr>
            <p:spPr bwMode="auto">
              <a:xfrm>
                <a:off x="2369" y="1830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8" name="Rectangle 160"/>
              <p:cNvSpPr>
                <a:spLocks noChangeArrowheads="1"/>
              </p:cNvSpPr>
              <p:nvPr/>
            </p:nvSpPr>
            <p:spPr bwMode="auto">
              <a:xfrm>
                <a:off x="2369" y="1830"/>
                <a:ext cx="54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59" name="Line 161"/>
              <p:cNvSpPr>
                <a:spLocks noChangeShapeType="1"/>
              </p:cNvSpPr>
              <p:nvPr/>
            </p:nvSpPr>
            <p:spPr bwMode="auto">
              <a:xfrm>
                <a:off x="2930" y="1830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0" name="Rectangle 162"/>
              <p:cNvSpPr>
                <a:spLocks noChangeArrowheads="1"/>
              </p:cNvSpPr>
              <p:nvPr/>
            </p:nvSpPr>
            <p:spPr bwMode="auto">
              <a:xfrm>
                <a:off x="2930" y="1830"/>
                <a:ext cx="1514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1" name="Line 163"/>
              <p:cNvSpPr>
                <a:spLocks noChangeShapeType="1"/>
              </p:cNvSpPr>
              <p:nvPr/>
            </p:nvSpPr>
            <p:spPr bwMode="auto">
              <a:xfrm>
                <a:off x="3304" y="980"/>
                <a:ext cx="0" cy="102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2" name="Rectangle 164"/>
              <p:cNvSpPr>
                <a:spLocks noChangeArrowheads="1"/>
              </p:cNvSpPr>
              <p:nvPr/>
            </p:nvSpPr>
            <p:spPr bwMode="auto">
              <a:xfrm>
                <a:off x="3304" y="980"/>
                <a:ext cx="9" cy="102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3" name="Line 165"/>
              <p:cNvSpPr>
                <a:spLocks noChangeShapeType="1"/>
              </p:cNvSpPr>
              <p:nvPr/>
            </p:nvSpPr>
            <p:spPr bwMode="auto">
              <a:xfrm>
                <a:off x="3687" y="980"/>
                <a:ext cx="0" cy="102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4" name="Rectangle 166"/>
              <p:cNvSpPr>
                <a:spLocks noChangeArrowheads="1"/>
              </p:cNvSpPr>
              <p:nvPr/>
            </p:nvSpPr>
            <p:spPr bwMode="auto">
              <a:xfrm>
                <a:off x="3687" y="980"/>
                <a:ext cx="9" cy="102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5" name="Line 167"/>
              <p:cNvSpPr>
                <a:spLocks noChangeShapeType="1"/>
              </p:cNvSpPr>
              <p:nvPr/>
            </p:nvSpPr>
            <p:spPr bwMode="auto">
              <a:xfrm>
                <a:off x="4070" y="980"/>
                <a:ext cx="0" cy="102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6" name="Rectangle 168"/>
              <p:cNvSpPr>
                <a:spLocks noChangeArrowheads="1"/>
              </p:cNvSpPr>
              <p:nvPr/>
            </p:nvSpPr>
            <p:spPr bwMode="auto">
              <a:xfrm>
                <a:off x="4070" y="980"/>
                <a:ext cx="9" cy="102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7" name="Rectangle 169"/>
              <p:cNvSpPr>
                <a:spLocks noChangeArrowheads="1"/>
              </p:cNvSpPr>
              <p:nvPr/>
            </p:nvSpPr>
            <p:spPr bwMode="auto">
              <a:xfrm>
                <a:off x="258" y="2001"/>
                <a:ext cx="5219" cy="1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8" name="Line 170"/>
              <p:cNvSpPr>
                <a:spLocks noChangeShapeType="1"/>
              </p:cNvSpPr>
              <p:nvPr/>
            </p:nvSpPr>
            <p:spPr bwMode="auto">
              <a:xfrm>
                <a:off x="3304" y="2019"/>
                <a:ext cx="0" cy="163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69" name="Rectangle 171"/>
              <p:cNvSpPr>
                <a:spLocks noChangeArrowheads="1"/>
              </p:cNvSpPr>
              <p:nvPr/>
            </p:nvSpPr>
            <p:spPr bwMode="auto">
              <a:xfrm>
                <a:off x="3304" y="2019"/>
                <a:ext cx="9" cy="163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0" name="Line 172"/>
              <p:cNvSpPr>
                <a:spLocks noChangeShapeType="1"/>
              </p:cNvSpPr>
              <p:nvPr/>
            </p:nvSpPr>
            <p:spPr bwMode="auto">
              <a:xfrm>
                <a:off x="3687" y="2019"/>
                <a:ext cx="0" cy="163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1" name="Rectangle 173"/>
              <p:cNvSpPr>
                <a:spLocks noChangeArrowheads="1"/>
              </p:cNvSpPr>
              <p:nvPr/>
            </p:nvSpPr>
            <p:spPr bwMode="auto">
              <a:xfrm>
                <a:off x="3687" y="2019"/>
                <a:ext cx="9" cy="163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2" name="Line 174"/>
              <p:cNvSpPr>
                <a:spLocks noChangeShapeType="1"/>
              </p:cNvSpPr>
              <p:nvPr/>
            </p:nvSpPr>
            <p:spPr bwMode="auto">
              <a:xfrm>
                <a:off x="4070" y="2019"/>
                <a:ext cx="0" cy="163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3" name="Rectangle 175"/>
              <p:cNvSpPr>
                <a:spLocks noChangeArrowheads="1"/>
              </p:cNvSpPr>
              <p:nvPr/>
            </p:nvSpPr>
            <p:spPr bwMode="auto">
              <a:xfrm>
                <a:off x="4070" y="2019"/>
                <a:ext cx="9" cy="163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4" name="Rectangle 176"/>
              <p:cNvSpPr>
                <a:spLocks noChangeArrowheads="1"/>
              </p:cNvSpPr>
              <p:nvPr/>
            </p:nvSpPr>
            <p:spPr bwMode="auto">
              <a:xfrm>
                <a:off x="258" y="2182"/>
                <a:ext cx="5219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5" name="Line 177"/>
              <p:cNvSpPr>
                <a:spLocks noChangeShapeType="1"/>
              </p:cNvSpPr>
              <p:nvPr/>
            </p:nvSpPr>
            <p:spPr bwMode="auto">
              <a:xfrm>
                <a:off x="258" y="2362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6" name="Rectangle 178"/>
              <p:cNvSpPr>
                <a:spLocks noChangeArrowheads="1"/>
              </p:cNvSpPr>
              <p:nvPr/>
            </p:nvSpPr>
            <p:spPr bwMode="auto">
              <a:xfrm>
                <a:off x="258" y="2362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7" name="Line 179"/>
              <p:cNvSpPr>
                <a:spLocks noChangeShapeType="1"/>
              </p:cNvSpPr>
              <p:nvPr/>
            </p:nvSpPr>
            <p:spPr bwMode="auto">
              <a:xfrm>
                <a:off x="2369" y="2362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8" name="Rectangle 180"/>
              <p:cNvSpPr>
                <a:spLocks noChangeArrowheads="1"/>
              </p:cNvSpPr>
              <p:nvPr/>
            </p:nvSpPr>
            <p:spPr bwMode="auto">
              <a:xfrm>
                <a:off x="2369" y="2362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79" name="Line 181"/>
              <p:cNvSpPr>
                <a:spLocks noChangeShapeType="1"/>
              </p:cNvSpPr>
              <p:nvPr/>
            </p:nvSpPr>
            <p:spPr bwMode="auto">
              <a:xfrm>
                <a:off x="2930" y="2362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0" name="Rectangle 182"/>
              <p:cNvSpPr>
                <a:spLocks noChangeArrowheads="1"/>
              </p:cNvSpPr>
              <p:nvPr/>
            </p:nvSpPr>
            <p:spPr bwMode="auto">
              <a:xfrm>
                <a:off x="2930" y="2362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1" name="Line 183"/>
              <p:cNvSpPr>
                <a:spLocks noChangeShapeType="1"/>
              </p:cNvSpPr>
              <p:nvPr/>
            </p:nvSpPr>
            <p:spPr bwMode="auto">
              <a:xfrm>
                <a:off x="258" y="2534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2" name="Rectangle 184"/>
              <p:cNvSpPr>
                <a:spLocks noChangeArrowheads="1"/>
              </p:cNvSpPr>
              <p:nvPr/>
            </p:nvSpPr>
            <p:spPr bwMode="auto">
              <a:xfrm>
                <a:off x="258" y="2534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3" name="Line 185"/>
              <p:cNvSpPr>
                <a:spLocks noChangeShapeType="1"/>
              </p:cNvSpPr>
              <p:nvPr/>
            </p:nvSpPr>
            <p:spPr bwMode="auto">
              <a:xfrm>
                <a:off x="2369" y="2534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4" name="Rectangle 186"/>
              <p:cNvSpPr>
                <a:spLocks noChangeArrowheads="1"/>
              </p:cNvSpPr>
              <p:nvPr/>
            </p:nvSpPr>
            <p:spPr bwMode="auto">
              <a:xfrm>
                <a:off x="2369" y="2534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5" name="Line 187"/>
              <p:cNvSpPr>
                <a:spLocks noChangeShapeType="1"/>
              </p:cNvSpPr>
              <p:nvPr/>
            </p:nvSpPr>
            <p:spPr bwMode="auto">
              <a:xfrm>
                <a:off x="2930" y="2534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6" name="Rectangle 188"/>
              <p:cNvSpPr>
                <a:spLocks noChangeArrowheads="1"/>
              </p:cNvSpPr>
              <p:nvPr/>
            </p:nvSpPr>
            <p:spPr bwMode="auto">
              <a:xfrm>
                <a:off x="2930" y="2534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7" name="Line 189"/>
              <p:cNvSpPr>
                <a:spLocks noChangeShapeType="1"/>
              </p:cNvSpPr>
              <p:nvPr/>
            </p:nvSpPr>
            <p:spPr bwMode="auto">
              <a:xfrm>
                <a:off x="258" y="2706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8" name="Rectangle 190"/>
              <p:cNvSpPr>
                <a:spLocks noChangeArrowheads="1"/>
              </p:cNvSpPr>
              <p:nvPr/>
            </p:nvSpPr>
            <p:spPr bwMode="auto">
              <a:xfrm>
                <a:off x="258" y="2706"/>
                <a:ext cx="209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89" name="Line 191"/>
              <p:cNvSpPr>
                <a:spLocks noChangeShapeType="1"/>
              </p:cNvSpPr>
              <p:nvPr/>
            </p:nvSpPr>
            <p:spPr bwMode="auto">
              <a:xfrm>
                <a:off x="2369" y="2706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0" name="Rectangle 192"/>
              <p:cNvSpPr>
                <a:spLocks noChangeArrowheads="1"/>
              </p:cNvSpPr>
              <p:nvPr/>
            </p:nvSpPr>
            <p:spPr bwMode="auto">
              <a:xfrm>
                <a:off x="2369" y="2706"/>
                <a:ext cx="543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1" name="Line 193"/>
              <p:cNvSpPr>
                <a:spLocks noChangeShapeType="1"/>
              </p:cNvSpPr>
              <p:nvPr/>
            </p:nvSpPr>
            <p:spPr bwMode="auto">
              <a:xfrm>
                <a:off x="2930" y="2706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2" name="Rectangle 194"/>
              <p:cNvSpPr>
                <a:spLocks noChangeArrowheads="1"/>
              </p:cNvSpPr>
              <p:nvPr/>
            </p:nvSpPr>
            <p:spPr bwMode="auto">
              <a:xfrm>
                <a:off x="2930" y="2706"/>
                <a:ext cx="1514" cy="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3" name="Line 195"/>
              <p:cNvSpPr>
                <a:spLocks noChangeShapeType="1"/>
              </p:cNvSpPr>
              <p:nvPr/>
            </p:nvSpPr>
            <p:spPr bwMode="auto">
              <a:xfrm>
                <a:off x="258" y="2877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4" name="Rectangle 196"/>
              <p:cNvSpPr>
                <a:spLocks noChangeArrowheads="1"/>
              </p:cNvSpPr>
              <p:nvPr/>
            </p:nvSpPr>
            <p:spPr bwMode="auto">
              <a:xfrm>
                <a:off x="258" y="2877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5" name="Line 197"/>
              <p:cNvSpPr>
                <a:spLocks noChangeShapeType="1"/>
              </p:cNvSpPr>
              <p:nvPr/>
            </p:nvSpPr>
            <p:spPr bwMode="auto">
              <a:xfrm>
                <a:off x="2369" y="2877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6" name="Rectangle 198"/>
              <p:cNvSpPr>
                <a:spLocks noChangeArrowheads="1"/>
              </p:cNvSpPr>
              <p:nvPr/>
            </p:nvSpPr>
            <p:spPr bwMode="auto">
              <a:xfrm>
                <a:off x="2369" y="2877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7" name="Line 199"/>
              <p:cNvSpPr>
                <a:spLocks noChangeShapeType="1"/>
              </p:cNvSpPr>
              <p:nvPr/>
            </p:nvSpPr>
            <p:spPr bwMode="auto">
              <a:xfrm>
                <a:off x="2930" y="2877"/>
                <a:ext cx="1514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8" name="Rectangle 200"/>
              <p:cNvSpPr>
                <a:spLocks noChangeArrowheads="1"/>
              </p:cNvSpPr>
              <p:nvPr/>
            </p:nvSpPr>
            <p:spPr bwMode="auto">
              <a:xfrm>
                <a:off x="2930" y="2877"/>
                <a:ext cx="1514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299" name="Line 201"/>
              <p:cNvSpPr>
                <a:spLocks noChangeShapeType="1"/>
              </p:cNvSpPr>
              <p:nvPr/>
            </p:nvSpPr>
            <p:spPr bwMode="auto">
              <a:xfrm>
                <a:off x="258" y="3049"/>
                <a:ext cx="209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300" name="Rectangle 202"/>
              <p:cNvSpPr>
                <a:spLocks noChangeArrowheads="1"/>
              </p:cNvSpPr>
              <p:nvPr/>
            </p:nvSpPr>
            <p:spPr bwMode="auto">
              <a:xfrm>
                <a:off x="258" y="3049"/>
                <a:ext cx="209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301" name="Line 203"/>
              <p:cNvSpPr>
                <a:spLocks noChangeShapeType="1"/>
              </p:cNvSpPr>
              <p:nvPr/>
            </p:nvSpPr>
            <p:spPr bwMode="auto">
              <a:xfrm>
                <a:off x="2369" y="3049"/>
                <a:ext cx="543" cy="0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302" name="Rectangle 204"/>
              <p:cNvSpPr>
                <a:spLocks noChangeArrowheads="1"/>
              </p:cNvSpPr>
              <p:nvPr/>
            </p:nvSpPr>
            <p:spPr bwMode="auto">
              <a:xfrm>
                <a:off x="2369" y="3049"/>
                <a:ext cx="543" cy="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</p:grpSp>
        <p:sp>
          <p:nvSpPr>
            <p:cNvPr id="9" name="Line 206"/>
            <p:cNvSpPr>
              <a:spLocks noChangeShapeType="1"/>
            </p:cNvSpPr>
            <p:nvPr/>
          </p:nvSpPr>
          <p:spPr bwMode="auto">
            <a:xfrm>
              <a:off x="2930" y="3049"/>
              <a:ext cx="1514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" name="Rectangle 207"/>
            <p:cNvSpPr>
              <a:spLocks noChangeArrowheads="1"/>
            </p:cNvSpPr>
            <p:nvPr/>
          </p:nvSpPr>
          <p:spPr bwMode="auto">
            <a:xfrm>
              <a:off x="2930" y="3049"/>
              <a:ext cx="1514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1" name="Line 208"/>
            <p:cNvSpPr>
              <a:spLocks noChangeShapeType="1"/>
            </p:cNvSpPr>
            <p:nvPr/>
          </p:nvSpPr>
          <p:spPr bwMode="auto">
            <a:xfrm>
              <a:off x="258" y="3221"/>
              <a:ext cx="209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2" name="Rectangle 209"/>
            <p:cNvSpPr>
              <a:spLocks noChangeArrowheads="1"/>
            </p:cNvSpPr>
            <p:nvPr/>
          </p:nvSpPr>
          <p:spPr bwMode="auto">
            <a:xfrm>
              <a:off x="258" y="3221"/>
              <a:ext cx="209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" name="Line 210"/>
            <p:cNvSpPr>
              <a:spLocks noChangeShapeType="1"/>
            </p:cNvSpPr>
            <p:nvPr/>
          </p:nvSpPr>
          <p:spPr bwMode="auto">
            <a:xfrm>
              <a:off x="2369" y="3221"/>
              <a:ext cx="543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4" name="Rectangle 211"/>
            <p:cNvSpPr>
              <a:spLocks noChangeArrowheads="1"/>
            </p:cNvSpPr>
            <p:nvPr/>
          </p:nvSpPr>
          <p:spPr bwMode="auto">
            <a:xfrm>
              <a:off x="2369" y="3221"/>
              <a:ext cx="543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5" name="Line 212"/>
            <p:cNvSpPr>
              <a:spLocks noChangeShapeType="1"/>
            </p:cNvSpPr>
            <p:nvPr/>
          </p:nvSpPr>
          <p:spPr bwMode="auto">
            <a:xfrm>
              <a:off x="2930" y="3221"/>
              <a:ext cx="1514" cy="0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6" name="Rectangle 213"/>
            <p:cNvSpPr>
              <a:spLocks noChangeArrowheads="1"/>
            </p:cNvSpPr>
            <p:nvPr/>
          </p:nvSpPr>
          <p:spPr bwMode="auto">
            <a:xfrm>
              <a:off x="2930" y="3221"/>
              <a:ext cx="1514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7" name="Line 214"/>
            <p:cNvSpPr>
              <a:spLocks noChangeShapeType="1"/>
            </p:cNvSpPr>
            <p:nvPr/>
          </p:nvSpPr>
          <p:spPr bwMode="auto">
            <a:xfrm>
              <a:off x="3304" y="2199"/>
              <a:ext cx="0" cy="1194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8" name="Rectangle 215"/>
            <p:cNvSpPr>
              <a:spLocks noChangeArrowheads="1"/>
            </p:cNvSpPr>
            <p:nvPr/>
          </p:nvSpPr>
          <p:spPr bwMode="auto">
            <a:xfrm>
              <a:off x="3304" y="2199"/>
              <a:ext cx="9" cy="119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9" name="Line 216"/>
            <p:cNvSpPr>
              <a:spLocks noChangeShapeType="1"/>
            </p:cNvSpPr>
            <p:nvPr/>
          </p:nvSpPr>
          <p:spPr bwMode="auto">
            <a:xfrm>
              <a:off x="3687" y="2199"/>
              <a:ext cx="0" cy="1194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0" name="Rectangle 217"/>
            <p:cNvSpPr>
              <a:spLocks noChangeArrowheads="1"/>
            </p:cNvSpPr>
            <p:nvPr/>
          </p:nvSpPr>
          <p:spPr bwMode="auto">
            <a:xfrm>
              <a:off x="3687" y="2199"/>
              <a:ext cx="9" cy="119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1" name="Line 218"/>
            <p:cNvSpPr>
              <a:spLocks noChangeShapeType="1"/>
            </p:cNvSpPr>
            <p:nvPr/>
          </p:nvSpPr>
          <p:spPr bwMode="auto">
            <a:xfrm>
              <a:off x="4070" y="2199"/>
              <a:ext cx="0" cy="1194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2" name="Rectangle 219"/>
            <p:cNvSpPr>
              <a:spLocks noChangeArrowheads="1"/>
            </p:cNvSpPr>
            <p:nvPr/>
          </p:nvSpPr>
          <p:spPr bwMode="auto">
            <a:xfrm>
              <a:off x="4070" y="2199"/>
              <a:ext cx="9" cy="119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3" name="Rectangle 220"/>
            <p:cNvSpPr>
              <a:spLocks noChangeArrowheads="1"/>
            </p:cNvSpPr>
            <p:nvPr/>
          </p:nvSpPr>
          <p:spPr bwMode="auto">
            <a:xfrm>
              <a:off x="258" y="3393"/>
              <a:ext cx="521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4" name="Line 221"/>
            <p:cNvSpPr>
              <a:spLocks noChangeShapeType="1"/>
            </p:cNvSpPr>
            <p:nvPr/>
          </p:nvSpPr>
          <p:spPr bwMode="auto">
            <a:xfrm>
              <a:off x="3304" y="341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5" name="Rectangle 222"/>
            <p:cNvSpPr>
              <a:spLocks noChangeArrowheads="1"/>
            </p:cNvSpPr>
            <p:nvPr/>
          </p:nvSpPr>
          <p:spPr bwMode="auto">
            <a:xfrm>
              <a:off x="3304" y="341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6" name="Line 223"/>
            <p:cNvSpPr>
              <a:spLocks noChangeShapeType="1"/>
            </p:cNvSpPr>
            <p:nvPr/>
          </p:nvSpPr>
          <p:spPr bwMode="auto">
            <a:xfrm>
              <a:off x="3687" y="341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7" name="Rectangle 224"/>
            <p:cNvSpPr>
              <a:spLocks noChangeArrowheads="1"/>
            </p:cNvSpPr>
            <p:nvPr/>
          </p:nvSpPr>
          <p:spPr bwMode="auto">
            <a:xfrm>
              <a:off x="3687" y="341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8" name="Line 225"/>
            <p:cNvSpPr>
              <a:spLocks noChangeShapeType="1"/>
            </p:cNvSpPr>
            <p:nvPr/>
          </p:nvSpPr>
          <p:spPr bwMode="auto">
            <a:xfrm>
              <a:off x="4070" y="341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29" name="Rectangle 226"/>
            <p:cNvSpPr>
              <a:spLocks noChangeArrowheads="1"/>
            </p:cNvSpPr>
            <p:nvPr/>
          </p:nvSpPr>
          <p:spPr bwMode="auto">
            <a:xfrm>
              <a:off x="4070" y="341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0" name="Rectangle 227"/>
            <p:cNvSpPr>
              <a:spLocks noChangeArrowheads="1"/>
            </p:cNvSpPr>
            <p:nvPr/>
          </p:nvSpPr>
          <p:spPr bwMode="auto">
            <a:xfrm>
              <a:off x="258" y="3573"/>
              <a:ext cx="521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1" name="Line 228"/>
            <p:cNvSpPr>
              <a:spLocks noChangeShapeType="1"/>
            </p:cNvSpPr>
            <p:nvPr/>
          </p:nvSpPr>
          <p:spPr bwMode="auto">
            <a:xfrm>
              <a:off x="3304" y="359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2" name="Rectangle 229"/>
            <p:cNvSpPr>
              <a:spLocks noChangeArrowheads="1"/>
            </p:cNvSpPr>
            <p:nvPr/>
          </p:nvSpPr>
          <p:spPr bwMode="auto">
            <a:xfrm>
              <a:off x="3304" y="359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3" name="Line 230"/>
            <p:cNvSpPr>
              <a:spLocks noChangeShapeType="1"/>
            </p:cNvSpPr>
            <p:nvPr/>
          </p:nvSpPr>
          <p:spPr bwMode="auto">
            <a:xfrm>
              <a:off x="3687" y="359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4" name="Rectangle 231"/>
            <p:cNvSpPr>
              <a:spLocks noChangeArrowheads="1"/>
            </p:cNvSpPr>
            <p:nvPr/>
          </p:nvSpPr>
          <p:spPr bwMode="auto">
            <a:xfrm>
              <a:off x="3687" y="359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5" name="Line 232"/>
            <p:cNvSpPr>
              <a:spLocks noChangeShapeType="1"/>
            </p:cNvSpPr>
            <p:nvPr/>
          </p:nvSpPr>
          <p:spPr bwMode="auto">
            <a:xfrm>
              <a:off x="4070" y="3590"/>
              <a:ext cx="0" cy="163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6" name="Rectangle 233"/>
            <p:cNvSpPr>
              <a:spLocks noChangeArrowheads="1"/>
            </p:cNvSpPr>
            <p:nvPr/>
          </p:nvSpPr>
          <p:spPr bwMode="auto">
            <a:xfrm>
              <a:off x="4070" y="3590"/>
              <a:ext cx="9" cy="16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7" name="Rectangle 234"/>
            <p:cNvSpPr>
              <a:spLocks noChangeArrowheads="1"/>
            </p:cNvSpPr>
            <p:nvPr/>
          </p:nvSpPr>
          <p:spPr bwMode="auto">
            <a:xfrm>
              <a:off x="258" y="3753"/>
              <a:ext cx="5219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8" name="Rectangle 235"/>
            <p:cNvSpPr>
              <a:spLocks noChangeArrowheads="1"/>
            </p:cNvSpPr>
            <p:nvPr/>
          </p:nvSpPr>
          <p:spPr bwMode="auto">
            <a:xfrm>
              <a:off x="240" y="524"/>
              <a:ext cx="18" cy="342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39" name="Rectangle 236"/>
            <p:cNvSpPr>
              <a:spLocks noChangeArrowheads="1"/>
            </p:cNvSpPr>
            <p:nvPr/>
          </p:nvSpPr>
          <p:spPr bwMode="auto">
            <a:xfrm>
              <a:off x="2351" y="542"/>
              <a:ext cx="18" cy="3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0" name="Rectangle 237"/>
            <p:cNvSpPr>
              <a:spLocks noChangeArrowheads="1"/>
            </p:cNvSpPr>
            <p:nvPr/>
          </p:nvSpPr>
          <p:spPr bwMode="auto">
            <a:xfrm>
              <a:off x="2912" y="542"/>
              <a:ext cx="18" cy="3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1" name="Rectangle 238"/>
            <p:cNvSpPr>
              <a:spLocks noChangeArrowheads="1"/>
            </p:cNvSpPr>
            <p:nvPr/>
          </p:nvSpPr>
          <p:spPr bwMode="auto">
            <a:xfrm>
              <a:off x="4444" y="542"/>
              <a:ext cx="18" cy="3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2" name="Rectangle 239"/>
            <p:cNvSpPr>
              <a:spLocks noChangeArrowheads="1"/>
            </p:cNvSpPr>
            <p:nvPr/>
          </p:nvSpPr>
          <p:spPr bwMode="auto">
            <a:xfrm>
              <a:off x="4889" y="542"/>
              <a:ext cx="18" cy="3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3" name="Rectangle 240"/>
            <p:cNvSpPr>
              <a:spLocks noChangeArrowheads="1"/>
            </p:cNvSpPr>
            <p:nvPr/>
          </p:nvSpPr>
          <p:spPr bwMode="auto">
            <a:xfrm>
              <a:off x="258" y="3934"/>
              <a:ext cx="521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4" name="Rectangle 241"/>
            <p:cNvSpPr>
              <a:spLocks noChangeArrowheads="1"/>
            </p:cNvSpPr>
            <p:nvPr/>
          </p:nvSpPr>
          <p:spPr bwMode="auto">
            <a:xfrm>
              <a:off x="5459" y="542"/>
              <a:ext cx="18" cy="3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5" name="Line 242"/>
            <p:cNvSpPr>
              <a:spLocks noChangeShapeType="1"/>
            </p:cNvSpPr>
            <p:nvPr/>
          </p:nvSpPr>
          <p:spPr bwMode="auto">
            <a:xfrm>
              <a:off x="249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6" name="Rectangle 243"/>
            <p:cNvSpPr>
              <a:spLocks noChangeArrowheads="1"/>
            </p:cNvSpPr>
            <p:nvPr/>
          </p:nvSpPr>
          <p:spPr bwMode="auto">
            <a:xfrm>
              <a:off x="249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7" name="Line 244"/>
            <p:cNvSpPr>
              <a:spLocks noChangeShapeType="1"/>
            </p:cNvSpPr>
            <p:nvPr/>
          </p:nvSpPr>
          <p:spPr bwMode="auto">
            <a:xfrm>
              <a:off x="2360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8" name="Rectangle 245"/>
            <p:cNvSpPr>
              <a:spLocks noChangeArrowheads="1"/>
            </p:cNvSpPr>
            <p:nvPr/>
          </p:nvSpPr>
          <p:spPr bwMode="auto">
            <a:xfrm>
              <a:off x="2360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49" name="Line 246"/>
            <p:cNvSpPr>
              <a:spLocks noChangeShapeType="1"/>
            </p:cNvSpPr>
            <p:nvPr/>
          </p:nvSpPr>
          <p:spPr bwMode="auto">
            <a:xfrm>
              <a:off x="2921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0" name="Rectangle 247"/>
            <p:cNvSpPr>
              <a:spLocks noChangeArrowheads="1"/>
            </p:cNvSpPr>
            <p:nvPr/>
          </p:nvSpPr>
          <p:spPr bwMode="auto">
            <a:xfrm>
              <a:off x="2921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1" name="Line 248"/>
            <p:cNvSpPr>
              <a:spLocks noChangeShapeType="1"/>
            </p:cNvSpPr>
            <p:nvPr/>
          </p:nvSpPr>
          <p:spPr bwMode="auto">
            <a:xfrm>
              <a:off x="3304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2" name="Rectangle 249"/>
            <p:cNvSpPr>
              <a:spLocks noChangeArrowheads="1"/>
            </p:cNvSpPr>
            <p:nvPr/>
          </p:nvSpPr>
          <p:spPr bwMode="auto">
            <a:xfrm>
              <a:off x="3304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3" name="Line 250"/>
            <p:cNvSpPr>
              <a:spLocks noChangeShapeType="1"/>
            </p:cNvSpPr>
            <p:nvPr/>
          </p:nvSpPr>
          <p:spPr bwMode="auto">
            <a:xfrm>
              <a:off x="3687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4" name="Rectangle 251"/>
            <p:cNvSpPr>
              <a:spLocks noChangeArrowheads="1"/>
            </p:cNvSpPr>
            <p:nvPr/>
          </p:nvSpPr>
          <p:spPr bwMode="auto">
            <a:xfrm>
              <a:off x="3687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5" name="Line 252"/>
            <p:cNvSpPr>
              <a:spLocks noChangeShapeType="1"/>
            </p:cNvSpPr>
            <p:nvPr/>
          </p:nvSpPr>
          <p:spPr bwMode="auto">
            <a:xfrm>
              <a:off x="4070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6" name="Rectangle 253"/>
            <p:cNvSpPr>
              <a:spLocks noChangeArrowheads="1"/>
            </p:cNvSpPr>
            <p:nvPr/>
          </p:nvSpPr>
          <p:spPr bwMode="auto">
            <a:xfrm>
              <a:off x="4070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7" name="Line 254"/>
            <p:cNvSpPr>
              <a:spLocks noChangeShapeType="1"/>
            </p:cNvSpPr>
            <p:nvPr/>
          </p:nvSpPr>
          <p:spPr bwMode="auto">
            <a:xfrm>
              <a:off x="4453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8" name="Rectangle 255"/>
            <p:cNvSpPr>
              <a:spLocks noChangeArrowheads="1"/>
            </p:cNvSpPr>
            <p:nvPr/>
          </p:nvSpPr>
          <p:spPr bwMode="auto">
            <a:xfrm>
              <a:off x="4453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59" name="Line 256"/>
            <p:cNvSpPr>
              <a:spLocks noChangeShapeType="1"/>
            </p:cNvSpPr>
            <p:nvPr/>
          </p:nvSpPr>
          <p:spPr bwMode="auto">
            <a:xfrm>
              <a:off x="4898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0" name="Rectangle 257"/>
            <p:cNvSpPr>
              <a:spLocks noChangeArrowheads="1"/>
            </p:cNvSpPr>
            <p:nvPr/>
          </p:nvSpPr>
          <p:spPr bwMode="auto">
            <a:xfrm>
              <a:off x="4898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1" name="Line 258"/>
            <p:cNvSpPr>
              <a:spLocks noChangeShapeType="1"/>
            </p:cNvSpPr>
            <p:nvPr/>
          </p:nvSpPr>
          <p:spPr bwMode="auto">
            <a:xfrm>
              <a:off x="5468" y="39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2" name="Rectangle 259"/>
            <p:cNvSpPr>
              <a:spLocks noChangeArrowheads="1"/>
            </p:cNvSpPr>
            <p:nvPr/>
          </p:nvSpPr>
          <p:spPr bwMode="auto">
            <a:xfrm>
              <a:off x="5468" y="395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3" name="Line 260"/>
            <p:cNvSpPr>
              <a:spLocks noChangeShapeType="1"/>
            </p:cNvSpPr>
            <p:nvPr/>
          </p:nvSpPr>
          <p:spPr bwMode="auto">
            <a:xfrm>
              <a:off x="5477" y="5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4" name="Rectangle 261"/>
            <p:cNvSpPr>
              <a:spLocks noChangeArrowheads="1"/>
            </p:cNvSpPr>
            <p:nvPr/>
          </p:nvSpPr>
          <p:spPr bwMode="auto">
            <a:xfrm>
              <a:off x="5477" y="533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5" name="Line 262"/>
            <p:cNvSpPr>
              <a:spLocks noChangeShapeType="1"/>
            </p:cNvSpPr>
            <p:nvPr/>
          </p:nvSpPr>
          <p:spPr bwMode="auto">
            <a:xfrm>
              <a:off x="5477" y="79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6" name="Rectangle 263"/>
            <p:cNvSpPr>
              <a:spLocks noChangeArrowheads="1"/>
            </p:cNvSpPr>
            <p:nvPr/>
          </p:nvSpPr>
          <p:spPr bwMode="auto">
            <a:xfrm>
              <a:off x="5477" y="791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7" name="Line 264"/>
            <p:cNvSpPr>
              <a:spLocks noChangeShapeType="1"/>
            </p:cNvSpPr>
            <p:nvPr/>
          </p:nvSpPr>
          <p:spPr bwMode="auto">
            <a:xfrm>
              <a:off x="5477" y="97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8" name="Rectangle 265"/>
            <p:cNvSpPr>
              <a:spLocks noChangeArrowheads="1"/>
            </p:cNvSpPr>
            <p:nvPr/>
          </p:nvSpPr>
          <p:spPr bwMode="auto">
            <a:xfrm>
              <a:off x="5477" y="971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9" name="Line 266"/>
            <p:cNvSpPr>
              <a:spLocks noChangeShapeType="1"/>
            </p:cNvSpPr>
            <p:nvPr/>
          </p:nvSpPr>
          <p:spPr bwMode="auto">
            <a:xfrm>
              <a:off x="5477" y="114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0" name="Rectangle 267"/>
            <p:cNvSpPr>
              <a:spLocks noChangeArrowheads="1"/>
            </p:cNvSpPr>
            <p:nvPr/>
          </p:nvSpPr>
          <p:spPr bwMode="auto">
            <a:xfrm>
              <a:off x="5477" y="1143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1" name="Line 268"/>
            <p:cNvSpPr>
              <a:spLocks noChangeShapeType="1"/>
            </p:cNvSpPr>
            <p:nvPr/>
          </p:nvSpPr>
          <p:spPr bwMode="auto">
            <a:xfrm>
              <a:off x="5477" y="131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2" name="Rectangle 269"/>
            <p:cNvSpPr>
              <a:spLocks noChangeArrowheads="1"/>
            </p:cNvSpPr>
            <p:nvPr/>
          </p:nvSpPr>
          <p:spPr bwMode="auto">
            <a:xfrm>
              <a:off x="5477" y="131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3" name="Line 270"/>
            <p:cNvSpPr>
              <a:spLocks noChangeShapeType="1"/>
            </p:cNvSpPr>
            <p:nvPr/>
          </p:nvSpPr>
          <p:spPr bwMode="auto">
            <a:xfrm>
              <a:off x="5477" y="14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4" name="Rectangle 271"/>
            <p:cNvSpPr>
              <a:spLocks noChangeArrowheads="1"/>
            </p:cNvSpPr>
            <p:nvPr/>
          </p:nvSpPr>
          <p:spPr bwMode="auto">
            <a:xfrm>
              <a:off x="5477" y="1486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5" name="Line 272"/>
            <p:cNvSpPr>
              <a:spLocks noChangeShapeType="1"/>
            </p:cNvSpPr>
            <p:nvPr/>
          </p:nvSpPr>
          <p:spPr bwMode="auto">
            <a:xfrm>
              <a:off x="5477" y="165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6" name="Rectangle 273"/>
            <p:cNvSpPr>
              <a:spLocks noChangeArrowheads="1"/>
            </p:cNvSpPr>
            <p:nvPr/>
          </p:nvSpPr>
          <p:spPr bwMode="auto">
            <a:xfrm>
              <a:off x="5477" y="1658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7" name="Line 274"/>
            <p:cNvSpPr>
              <a:spLocks noChangeShapeType="1"/>
            </p:cNvSpPr>
            <p:nvPr/>
          </p:nvSpPr>
          <p:spPr bwMode="auto">
            <a:xfrm>
              <a:off x="5477" y="183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8" name="Rectangle 275"/>
            <p:cNvSpPr>
              <a:spLocks noChangeArrowheads="1"/>
            </p:cNvSpPr>
            <p:nvPr/>
          </p:nvSpPr>
          <p:spPr bwMode="auto">
            <a:xfrm>
              <a:off x="5477" y="1830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79" name="Line 276"/>
            <p:cNvSpPr>
              <a:spLocks noChangeShapeType="1"/>
            </p:cNvSpPr>
            <p:nvPr/>
          </p:nvSpPr>
          <p:spPr bwMode="auto">
            <a:xfrm>
              <a:off x="5477" y="20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0" name="Rectangle 277"/>
            <p:cNvSpPr>
              <a:spLocks noChangeArrowheads="1"/>
            </p:cNvSpPr>
            <p:nvPr/>
          </p:nvSpPr>
          <p:spPr bwMode="auto">
            <a:xfrm>
              <a:off x="5477" y="2010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1" name="Line 278"/>
            <p:cNvSpPr>
              <a:spLocks noChangeShapeType="1"/>
            </p:cNvSpPr>
            <p:nvPr/>
          </p:nvSpPr>
          <p:spPr bwMode="auto">
            <a:xfrm>
              <a:off x="5477" y="21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2" name="Rectangle 279"/>
            <p:cNvSpPr>
              <a:spLocks noChangeArrowheads="1"/>
            </p:cNvSpPr>
            <p:nvPr/>
          </p:nvSpPr>
          <p:spPr bwMode="auto">
            <a:xfrm>
              <a:off x="5477" y="2190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3" name="Line 280"/>
            <p:cNvSpPr>
              <a:spLocks noChangeShapeType="1"/>
            </p:cNvSpPr>
            <p:nvPr/>
          </p:nvSpPr>
          <p:spPr bwMode="auto">
            <a:xfrm>
              <a:off x="5477" y="236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4" name="Rectangle 281"/>
            <p:cNvSpPr>
              <a:spLocks noChangeArrowheads="1"/>
            </p:cNvSpPr>
            <p:nvPr/>
          </p:nvSpPr>
          <p:spPr bwMode="auto">
            <a:xfrm>
              <a:off x="5477" y="236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5" name="Line 282"/>
            <p:cNvSpPr>
              <a:spLocks noChangeShapeType="1"/>
            </p:cNvSpPr>
            <p:nvPr/>
          </p:nvSpPr>
          <p:spPr bwMode="auto">
            <a:xfrm>
              <a:off x="5477" y="253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6" name="Rectangle 283"/>
            <p:cNvSpPr>
              <a:spLocks noChangeArrowheads="1"/>
            </p:cNvSpPr>
            <p:nvPr/>
          </p:nvSpPr>
          <p:spPr bwMode="auto">
            <a:xfrm>
              <a:off x="5477" y="2534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7" name="Line 284"/>
            <p:cNvSpPr>
              <a:spLocks noChangeShapeType="1"/>
            </p:cNvSpPr>
            <p:nvPr/>
          </p:nvSpPr>
          <p:spPr bwMode="auto">
            <a:xfrm>
              <a:off x="5477" y="270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8" name="Rectangle 285"/>
            <p:cNvSpPr>
              <a:spLocks noChangeArrowheads="1"/>
            </p:cNvSpPr>
            <p:nvPr/>
          </p:nvSpPr>
          <p:spPr bwMode="auto">
            <a:xfrm>
              <a:off x="5477" y="2706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89" name="Line 286"/>
            <p:cNvSpPr>
              <a:spLocks noChangeShapeType="1"/>
            </p:cNvSpPr>
            <p:nvPr/>
          </p:nvSpPr>
          <p:spPr bwMode="auto">
            <a:xfrm>
              <a:off x="5477" y="287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0" name="Rectangle 287"/>
            <p:cNvSpPr>
              <a:spLocks noChangeArrowheads="1"/>
            </p:cNvSpPr>
            <p:nvPr/>
          </p:nvSpPr>
          <p:spPr bwMode="auto">
            <a:xfrm>
              <a:off x="5477" y="2877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1" name="Line 288"/>
            <p:cNvSpPr>
              <a:spLocks noChangeShapeType="1"/>
            </p:cNvSpPr>
            <p:nvPr/>
          </p:nvSpPr>
          <p:spPr bwMode="auto">
            <a:xfrm>
              <a:off x="5477" y="304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2" name="Rectangle 289"/>
            <p:cNvSpPr>
              <a:spLocks noChangeArrowheads="1"/>
            </p:cNvSpPr>
            <p:nvPr/>
          </p:nvSpPr>
          <p:spPr bwMode="auto">
            <a:xfrm>
              <a:off x="5477" y="3049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3" name="Line 290"/>
            <p:cNvSpPr>
              <a:spLocks noChangeShapeType="1"/>
            </p:cNvSpPr>
            <p:nvPr/>
          </p:nvSpPr>
          <p:spPr bwMode="auto">
            <a:xfrm>
              <a:off x="5477" y="322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4" name="Rectangle 291"/>
            <p:cNvSpPr>
              <a:spLocks noChangeArrowheads="1"/>
            </p:cNvSpPr>
            <p:nvPr/>
          </p:nvSpPr>
          <p:spPr bwMode="auto">
            <a:xfrm>
              <a:off x="5477" y="3221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5" name="Line 292"/>
            <p:cNvSpPr>
              <a:spLocks noChangeShapeType="1"/>
            </p:cNvSpPr>
            <p:nvPr/>
          </p:nvSpPr>
          <p:spPr bwMode="auto">
            <a:xfrm>
              <a:off x="5477" y="340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6" name="Rectangle 293"/>
            <p:cNvSpPr>
              <a:spLocks noChangeArrowheads="1"/>
            </p:cNvSpPr>
            <p:nvPr/>
          </p:nvSpPr>
          <p:spPr bwMode="auto">
            <a:xfrm>
              <a:off x="5477" y="3401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7" name="Line 294"/>
            <p:cNvSpPr>
              <a:spLocks noChangeShapeType="1"/>
            </p:cNvSpPr>
            <p:nvPr/>
          </p:nvSpPr>
          <p:spPr bwMode="auto">
            <a:xfrm>
              <a:off x="5477" y="358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8" name="Rectangle 295"/>
            <p:cNvSpPr>
              <a:spLocks noChangeArrowheads="1"/>
            </p:cNvSpPr>
            <p:nvPr/>
          </p:nvSpPr>
          <p:spPr bwMode="auto">
            <a:xfrm>
              <a:off x="5477" y="3582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99" name="Line 296"/>
            <p:cNvSpPr>
              <a:spLocks noChangeShapeType="1"/>
            </p:cNvSpPr>
            <p:nvPr/>
          </p:nvSpPr>
          <p:spPr bwMode="auto">
            <a:xfrm>
              <a:off x="5477" y="376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0" name="Rectangle 297"/>
            <p:cNvSpPr>
              <a:spLocks noChangeArrowheads="1"/>
            </p:cNvSpPr>
            <p:nvPr/>
          </p:nvSpPr>
          <p:spPr bwMode="auto">
            <a:xfrm>
              <a:off x="5477" y="376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1" name="Line 298"/>
            <p:cNvSpPr>
              <a:spLocks noChangeShapeType="1"/>
            </p:cNvSpPr>
            <p:nvPr/>
          </p:nvSpPr>
          <p:spPr bwMode="auto">
            <a:xfrm>
              <a:off x="5477" y="394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02" name="Rectangle 299"/>
            <p:cNvSpPr>
              <a:spLocks noChangeArrowheads="1"/>
            </p:cNvSpPr>
            <p:nvPr/>
          </p:nvSpPr>
          <p:spPr bwMode="auto">
            <a:xfrm>
              <a:off x="5477" y="3942"/>
              <a:ext cx="9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VS">
  <a:themeElements>
    <a:clrScheme name="MODELE_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V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E_V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MODELE_VS</Template>
  <TotalTime>5</TotalTime>
  <Words>1179</Words>
  <Application>Microsoft Office PowerPoint</Application>
  <PresentationFormat>Affichage à l'écran (4:3)</PresentationFormat>
  <Paragraphs>311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MODELE_VS</vt:lpstr>
      <vt:lpstr>Bericht über die Bedarfsplanung für Personen mit Behinderung 2012-2016 </vt:lpstr>
      <vt:lpstr>Grundlagen der Bedarfsplanung 2012-2016</vt:lpstr>
      <vt:lpstr>Datenquellen</vt:lpstr>
      <vt:lpstr>Datenquellen (Fortsetzung)</vt:lpstr>
      <vt:lpstr>Untersuchungsergebnisse</vt:lpstr>
      <vt:lpstr>Hauptsächliche Ursachen</vt:lpstr>
      <vt:lpstr>Hauptsächliche Ursachen (Fortsetzung)</vt:lpstr>
      <vt:lpstr>Angebotsplanung  2012-2016</vt:lpstr>
      <vt:lpstr>Angebotsplanung  2012-2016 (Fortsetzung)</vt:lpstr>
      <vt:lpstr>Finanzielle Auswirkungen der Bedarfsplanung</vt:lpstr>
      <vt:lpstr>Finanzielle Auswirkungen der Bedarfsplanung (Fortsetzung)</vt:lpstr>
      <vt:lpstr>Bedarfs- und Finanzplanung des Kantons </vt:lpstr>
      <vt:lpstr>Bedarfs- und Finanzplanung des Kantons (Fortsetzung)  </vt:lpstr>
      <vt:lpstr>Bedarfs- und Finanzplanung des Kantons (Fortsetzung) </vt:lpstr>
      <vt:lpstr>Feststellungen</vt:lpstr>
      <vt:lpstr>Feststellungen (Fortsetzung)</vt:lpstr>
      <vt:lpstr>Massnahmeplan des Departements </vt:lpstr>
    </vt:vector>
  </TitlesOfParts>
  <Company>Etat du Valais -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MAJUSCULES ARIAL 36 ROUGE</dc:title>
  <dc:creator>AC_VS</dc:creator>
  <cp:lastModifiedBy>SCI</cp:lastModifiedBy>
  <cp:revision>123</cp:revision>
  <cp:lastPrinted>2013-09-20T05:50:52Z</cp:lastPrinted>
  <dcterms:created xsi:type="dcterms:W3CDTF">2011-02-17T15:23:05Z</dcterms:created>
  <dcterms:modified xsi:type="dcterms:W3CDTF">2013-09-23T08:25:50Z</dcterms:modified>
</cp:coreProperties>
</file>